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5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6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7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8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9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10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11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12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13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14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15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6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17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18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19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20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21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22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theme/theme23.xml" ContentType="application/vnd.openxmlformats-officedocument.theme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24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25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26.xml" ContentType="application/vnd.openxmlformats-officedocument.theme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2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2"/>
    <p:sldMasterId id="2147483672" r:id="rId3"/>
    <p:sldMasterId id="2147483678" r:id="rId4"/>
    <p:sldMasterId id="2147483684" r:id="rId5"/>
    <p:sldMasterId id="2147483690" r:id="rId6"/>
    <p:sldMasterId id="2147483696" r:id="rId7"/>
    <p:sldMasterId id="2147483702" r:id="rId8"/>
    <p:sldMasterId id="2147483708" r:id="rId9"/>
    <p:sldMasterId id="2147483714" r:id="rId10"/>
    <p:sldMasterId id="2147483720" r:id="rId11"/>
    <p:sldMasterId id="2147483726" r:id="rId12"/>
    <p:sldMasterId id="2147483732" r:id="rId13"/>
    <p:sldMasterId id="2147483738" r:id="rId14"/>
    <p:sldMasterId id="2147483744" r:id="rId15"/>
    <p:sldMasterId id="2147483750" r:id="rId16"/>
    <p:sldMasterId id="2147483756" r:id="rId17"/>
    <p:sldMasterId id="2147483762" r:id="rId18"/>
    <p:sldMasterId id="2147483768" r:id="rId19"/>
    <p:sldMasterId id="2147483774" r:id="rId20"/>
    <p:sldMasterId id="2147483780" r:id="rId21"/>
    <p:sldMasterId id="2147483786" r:id="rId22"/>
    <p:sldMasterId id="2147483792" r:id="rId23"/>
    <p:sldMasterId id="2147483798" r:id="rId24"/>
    <p:sldMasterId id="2147483804" r:id="rId25"/>
    <p:sldMasterId id="2147483810" r:id="rId26"/>
    <p:sldMasterId id="2147483816" r:id="rId27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284" r:id="rId56"/>
    <p:sldId id="285" r:id="rId57"/>
    <p:sldId id="286" r:id="rId58"/>
    <p:sldId id="287" r:id="rId59"/>
    <p:sldId id="288" r:id="rId60"/>
    <p:sldId id="289" r:id="rId61"/>
    <p:sldId id="290" r:id="rId62"/>
    <p:sldId id="291" r:id="rId63"/>
    <p:sldId id="292" r:id="rId64"/>
    <p:sldId id="293" r:id="rId65"/>
    <p:sldId id="294" r:id="rId66"/>
    <p:sldId id="295" r:id="rId67"/>
    <p:sldId id="296" r:id="rId68"/>
    <p:sldId id="297" r:id="rId69"/>
    <p:sldId id="298" r:id="rId70"/>
    <p:sldId id="299" r:id="rId71"/>
    <p:sldId id="300" r:id="rId72"/>
    <p:sldId id="301" r:id="rId73"/>
    <p:sldId id="302" r:id="rId74"/>
    <p:sldId id="303" r:id="rId75"/>
    <p:sldId id="304" r:id="rId76"/>
    <p:sldId id="305" r:id="rId77"/>
    <p:sldId id="306" r:id="rId78"/>
    <p:sldId id="307" r:id="rId79"/>
    <p:sldId id="308" r:id="rId80"/>
    <p:sldId id="309" r:id="rId81"/>
    <p:sldId id="310" r:id="rId82"/>
    <p:sldId id="311" r:id="rId83"/>
    <p:sldId id="312" r:id="rId84"/>
    <p:sldId id="313" r:id="rId85"/>
    <p:sldId id="314" r:id="rId86"/>
    <p:sldId id="315" r:id="rId87"/>
    <p:sldId id="316" r:id="rId88"/>
    <p:sldId id="317" r:id="rId89"/>
    <p:sldId id="318" r:id="rId90"/>
    <p:sldId id="319" r:id="rId91"/>
    <p:sldId id="320" r:id="rId92"/>
    <p:sldId id="321" r:id="rId93"/>
    <p:sldId id="322" r:id="rId94"/>
    <p:sldId id="323" r:id="rId95"/>
    <p:sldId id="324" r:id="rId96"/>
    <p:sldId id="325" r:id="rId97"/>
    <p:sldId id="326" r:id="rId98"/>
    <p:sldId id="327" r:id="rId99"/>
    <p:sldId id="328" r:id="rId100"/>
    <p:sldId id="329" r:id="rId101"/>
    <p:sldId id="330" r:id="rId102"/>
    <p:sldId id="331" r:id="rId103"/>
    <p:sldId id="332" r:id="rId104"/>
    <p:sldId id="333" r:id="rId105"/>
    <p:sldId id="334" r:id="rId106"/>
    <p:sldId id="335" r:id="rId107"/>
    <p:sldId id="336" r:id="rId108"/>
    <p:sldId id="337" r:id="rId109"/>
    <p:sldId id="338" r:id="rId110"/>
    <p:sldId id="339" r:id="rId111"/>
    <p:sldId id="340" r:id="rId112"/>
    <p:sldId id="341" r:id="rId113"/>
    <p:sldId id="342" r:id="rId114"/>
    <p:sldId id="343" r:id="rId115"/>
    <p:sldId id="344" r:id="rId116"/>
    <p:sldId id="345" r:id="rId117"/>
    <p:sldId id="346" r:id="rId118"/>
    <p:sldId id="347" r:id="rId119"/>
    <p:sldId id="348" r:id="rId120"/>
    <p:sldId id="349" r:id="rId121"/>
    <p:sldId id="350" r:id="rId122"/>
    <p:sldId id="351" r:id="rId123"/>
    <p:sldId id="352" r:id="rId124"/>
    <p:sldId id="353" r:id="rId125"/>
    <p:sldId id="354" r:id="rId126"/>
    <p:sldId id="355" r:id="rId127"/>
    <p:sldId id="356" r:id="rId128"/>
    <p:sldId id="357" r:id="rId129"/>
    <p:sldId id="358" r:id="rId130"/>
    <p:sldId id="359" r:id="rId131"/>
    <p:sldId id="360" r:id="rId132"/>
    <p:sldId id="361" r:id="rId133"/>
    <p:sldId id="362" r:id="rId134"/>
    <p:sldId id="363" r:id="rId135"/>
    <p:sldId id="364" r:id="rId136"/>
    <p:sldId id="365" r:id="rId137"/>
    <p:sldId id="366" r:id="rId138"/>
    <p:sldId id="367" r:id="rId139"/>
    <p:sldId id="368" r:id="rId140"/>
    <p:sldId id="369" r:id="rId141"/>
    <p:sldId id="370" r:id="rId142"/>
    <p:sldId id="371" r:id="rId143"/>
    <p:sldId id="372" r:id="rId144"/>
    <p:sldId id="373" r:id="rId145"/>
    <p:sldId id="374" r:id="rId146"/>
    <p:sldId id="375" r:id="rId147"/>
    <p:sldId id="376" r:id="rId148"/>
    <p:sldId id="377" r:id="rId149"/>
    <p:sldId id="378" r:id="rId150"/>
    <p:sldId id="379" r:id="rId151"/>
    <p:sldId id="380" r:id="rId152"/>
    <p:sldId id="381" r:id="rId153"/>
    <p:sldId id="382" r:id="rId154"/>
    <p:sldId id="383" r:id="rId155"/>
    <p:sldId id="384" r:id="rId156"/>
    <p:sldId id="385" r:id="rId157"/>
    <p:sldId id="386" r:id="rId158"/>
    <p:sldId id="387" r:id="rId159"/>
    <p:sldId id="388" r:id="rId160"/>
    <p:sldId id="389" r:id="rId161"/>
    <p:sldId id="390" r:id="rId162"/>
    <p:sldId id="391" r:id="rId163"/>
    <p:sldId id="392" r:id="rId164"/>
    <p:sldId id="393" r:id="rId165"/>
    <p:sldId id="394" r:id="rId166"/>
    <p:sldId id="395" r:id="rId167"/>
    <p:sldId id="396" r:id="rId168"/>
    <p:sldId id="397" r:id="rId169"/>
    <p:sldId id="398" r:id="rId170"/>
    <p:sldId id="399" r:id="rId171"/>
    <p:sldId id="400" r:id="rId172"/>
    <p:sldId id="401" r:id="rId173"/>
    <p:sldId id="402" r:id="rId174"/>
    <p:sldId id="403" r:id="rId175"/>
    <p:sldId id="404" r:id="rId176"/>
    <p:sldId id="405" r:id="rId177"/>
    <p:sldId id="406" r:id="rId178"/>
    <p:sldId id="407" r:id="rId179"/>
    <p:sldId id="408" r:id="rId180"/>
    <p:sldId id="409" r:id="rId181"/>
    <p:sldId id="410" r:id="rId182"/>
    <p:sldId id="411" r:id="rId183"/>
    <p:sldId id="412" r:id="rId184"/>
    <p:sldId id="413" r:id="rId185"/>
    <p:sldId id="414" r:id="rId186"/>
    <p:sldId id="415" r:id="rId187"/>
    <p:sldId id="416" r:id="rId188"/>
    <p:sldId id="417" r:id="rId189"/>
    <p:sldId id="418" r:id="rId190"/>
    <p:sldId id="419" r:id="rId191"/>
    <p:sldId id="420" r:id="rId192"/>
    <p:sldId id="421" r:id="rId193"/>
    <p:sldId id="422" r:id="rId194"/>
    <p:sldId id="423" r:id="rId195"/>
    <p:sldId id="424" r:id="rId196"/>
    <p:sldId id="425" r:id="rId197"/>
    <p:sldId id="426" r:id="rId198"/>
    <p:sldId id="427" r:id="rId199"/>
    <p:sldId id="428" r:id="rId200"/>
    <p:sldId id="429" r:id="rId201"/>
    <p:sldId id="430" r:id="rId202"/>
    <p:sldId id="431" r:id="rId203"/>
    <p:sldId id="432" r:id="rId204"/>
    <p:sldId id="433" r:id="rId205"/>
    <p:sldId id="434" r:id="rId206"/>
    <p:sldId id="435" r:id="rId207"/>
    <p:sldId id="436" r:id="rId208"/>
    <p:sldId id="437" r:id="rId209"/>
    <p:sldId id="438" r:id="rId210"/>
    <p:sldId id="439" r:id="rId211"/>
    <p:sldId id="440" r:id="rId212"/>
    <p:sldId id="441" r:id="rId213"/>
    <p:sldId id="442" r:id="rId214"/>
    <p:sldId id="443" r:id="rId215"/>
    <p:sldId id="444" r:id="rId216"/>
    <p:sldId id="445" r:id="rId217"/>
    <p:sldId id="446" r:id="rId218"/>
    <p:sldId id="447" r:id="rId219"/>
    <p:sldId id="448" r:id="rId220"/>
    <p:sldId id="449" r:id="rId221"/>
    <p:sldId id="450" r:id="rId222"/>
    <p:sldId id="451" r:id="rId223"/>
    <p:sldId id="452" r:id="rId224"/>
    <p:sldId id="453" r:id="rId225"/>
    <p:sldId id="454" r:id="rId226"/>
    <p:sldId id="455" r:id="rId227"/>
    <p:sldId id="456" r:id="rId228"/>
    <p:sldId id="457" r:id="rId229"/>
    <p:sldId id="458" r:id="rId230"/>
    <p:sldId id="459" r:id="rId231"/>
    <p:sldId id="460" r:id="rId232"/>
    <p:sldId id="461" r:id="rId233"/>
    <p:sldId id="462" r:id="rId234"/>
    <p:sldId id="463" r:id="rId235"/>
    <p:sldId id="464" r:id="rId236"/>
    <p:sldId id="465" r:id="rId237"/>
    <p:sldId id="466" r:id="rId238"/>
    <p:sldId id="467" r:id="rId239"/>
    <p:sldId id="468" r:id="rId240"/>
    <p:sldId id="469" r:id="rId241"/>
    <p:sldId id="470" r:id="rId242"/>
    <p:sldId id="471" r:id="rId243"/>
    <p:sldId id="472" r:id="rId244"/>
    <p:sldId id="473" r:id="rId245"/>
    <p:sldId id="474" r:id="rId246"/>
    <p:sldId id="475" r:id="rId247"/>
    <p:sldId id="476" r:id="rId248"/>
    <p:sldId id="477" r:id="rId249"/>
    <p:sldId id="478" r:id="rId250"/>
    <p:sldId id="479" r:id="rId251"/>
    <p:sldId id="480" r:id="rId252"/>
    <p:sldId id="481" r:id="rId253"/>
    <p:sldId id="482" r:id="rId254"/>
    <p:sldId id="483" r:id="rId255"/>
    <p:sldId id="484" r:id="rId256"/>
    <p:sldId id="485" r:id="rId257"/>
    <p:sldId id="486" r:id="rId258"/>
    <p:sldId id="487" r:id="rId259"/>
    <p:sldId id="488" r:id="rId260"/>
    <p:sldId id="489" r:id="rId261"/>
    <p:sldId id="490" r:id="rId262"/>
    <p:sldId id="491" r:id="rId263"/>
    <p:sldId id="492" r:id="rId264"/>
    <p:sldId id="493" r:id="rId265"/>
    <p:sldId id="494" r:id="rId266"/>
    <p:sldId id="495" r:id="rId267"/>
    <p:sldId id="496" r:id="rId268"/>
    <p:sldId id="497" r:id="rId269"/>
    <p:sldId id="498" r:id="rId270"/>
    <p:sldId id="499" r:id="rId271"/>
    <p:sldId id="500" r:id="rId272"/>
    <p:sldId id="501" r:id="rId273"/>
    <p:sldId id="502" r:id="rId274"/>
    <p:sldId id="503" r:id="rId275"/>
    <p:sldId id="504" r:id="rId276"/>
    <p:sldId id="505" r:id="rId277"/>
    <p:sldId id="506" r:id="rId278"/>
    <p:sldId id="507" r:id="rId279"/>
    <p:sldId id="508" r:id="rId280"/>
    <p:sldId id="509" r:id="rId281"/>
    <p:sldId id="510" r:id="rId282"/>
    <p:sldId id="511" r:id="rId283"/>
    <p:sldId id="512" r:id="rId284"/>
    <p:sldId id="513" r:id="rId285"/>
    <p:sldId id="514" r:id="rId286"/>
    <p:sldId id="515" r:id="rId287"/>
    <p:sldId id="516" r:id="rId288"/>
    <p:sldId id="517" r:id="rId289"/>
    <p:sldId id="518" r:id="rId290"/>
    <p:sldId id="519" r:id="rId291"/>
    <p:sldId id="520" r:id="rId292"/>
    <p:sldId id="521" r:id="rId293"/>
    <p:sldId id="522" r:id="rId294"/>
    <p:sldId id="523" r:id="rId295"/>
    <p:sldId id="524" r:id="rId296"/>
    <p:sldId id="525" r:id="rId297"/>
    <p:sldId id="526" r:id="rId298"/>
    <p:sldId id="527" r:id="rId299"/>
  </p:sldIdLst>
  <p:sldSz cx="12192000" cy="6858000"/>
  <p:notesSz cx="12192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79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90.xml"/><Relationship Id="rId299" Type="http://schemas.openxmlformats.org/officeDocument/2006/relationships/slide" Target="slides/slide272.xml"/><Relationship Id="rId21" Type="http://schemas.openxmlformats.org/officeDocument/2006/relationships/slideMaster" Target="slideMasters/slideMaster21.xml"/><Relationship Id="rId63" Type="http://schemas.openxmlformats.org/officeDocument/2006/relationships/slide" Target="slides/slide36.xml"/><Relationship Id="rId159" Type="http://schemas.openxmlformats.org/officeDocument/2006/relationships/slide" Target="slides/slide132.xml"/><Relationship Id="rId170" Type="http://schemas.openxmlformats.org/officeDocument/2006/relationships/slide" Target="slides/slide143.xml"/><Relationship Id="rId226" Type="http://schemas.openxmlformats.org/officeDocument/2006/relationships/slide" Target="slides/slide199.xml"/><Relationship Id="rId268" Type="http://schemas.openxmlformats.org/officeDocument/2006/relationships/slide" Target="slides/slide241.xml"/><Relationship Id="rId32" Type="http://schemas.openxmlformats.org/officeDocument/2006/relationships/slide" Target="slides/slide5.xml"/><Relationship Id="rId74" Type="http://schemas.openxmlformats.org/officeDocument/2006/relationships/slide" Target="slides/slide47.xml"/><Relationship Id="rId128" Type="http://schemas.openxmlformats.org/officeDocument/2006/relationships/slide" Target="slides/slide101.xml"/><Relationship Id="rId5" Type="http://schemas.openxmlformats.org/officeDocument/2006/relationships/slideMaster" Target="slideMasters/slideMaster5.xml"/><Relationship Id="rId181" Type="http://schemas.openxmlformats.org/officeDocument/2006/relationships/slide" Target="slides/slide154.xml"/><Relationship Id="rId237" Type="http://schemas.openxmlformats.org/officeDocument/2006/relationships/slide" Target="slides/slide210.xml"/><Relationship Id="rId279" Type="http://schemas.openxmlformats.org/officeDocument/2006/relationships/slide" Target="slides/slide252.xml"/><Relationship Id="rId43" Type="http://schemas.openxmlformats.org/officeDocument/2006/relationships/slide" Target="slides/slide16.xml"/><Relationship Id="rId139" Type="http://schemas.openxmlformats.org/officeDocument/2006/relationships/slide" Target="slides/slide112.xml"/><Relationship Id="rId290" Type="http://schemas.openxmlformats.org/officeDocument/2006/relationships/slide" Target="slides/slide263.xml"/><Relationship Id="rId85" Type="http://schemas.openxmlformats.org/officeDocument/2006/relationships/slide" Target="slides/slide58.xml"/><Relationship Id="rId150" Type="http://schemas.openxmlformats.org/officeDocument/2006/relationships/slide" Target="slides/slide123.xml"/><Relationship Id="rId192" Type="http://schemas.openxmlformats.org/officeDocument/2006/relationships/slide" Target="slides/slide165.xml"/><Relationship Id="rId206" Type="http://schemas.openxmlformats.org/officeDocument/2006/relationships/slide" Target="slides/slide179.xml"/><Relationship Id="rId248" Type="http://schemas.openxmlformats.org/officeDocument/2006/relationships/slide" Target="slides/slide221.xml"/><Relationship Id="rId12" Type="http://schemas.openxmlformats.org/officeDocument/2006/relationships/slideMaster" Target="slideMasters/slideMaster12.xml"/><Relationship Id="rId108" Type="http://schemas.openxmlformats.org/officeDocument/2006/relationships/slide" Target="slides/slide81.xml"/><Relationship Id="rId54" Type="http://schemas.openxmlformats.org/officeDocument/2006/relationships/slide" Target="slides/slide27.xml"/><Relationship Id="rId96" Type="http://schemas.openxmlformats.org/officeDocument/2006/relationships/slide" Target="slides/slide69.xml"/><Relationship Id="rId161" Type="http://schemas.openxmlformats.org/officeDocument/2006/relationships/slide" Target="slides/slide134.xml"/><Relationship Id="rId217" Type="http://schemas.openxmlformats.org/officeDocument/2006/relationships/slide" Target="slides/slide190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211.xml"/><Relationship Id="rId259" Type="http://schemas.openxmlformats.org/officeDocument/2006/relationships/slide" Target="slides/slide232.xml"/><Relationship Id="rId23" Type="http://schemas.openxmlformats.org/officeDocument/2006/relationships/slideMaster" Target="slideMasters/slideMaster23.xml"/><Relationship Id="rId119" Type="http://schemas.openxmlformats.org/officeDocument/2006/relationships/slide" Target="slides/slide92.xml"/><Relationship Id="rId270" Type="http://schemas.openxmlformats.org/officeDocument/2006/relationships/slide" Target="slides/slide243.xml"/><Relationship Id="rId291" Type="http://schemas.openxmlformats.org/officeDocument/2006/relationships/slide" Target="slides/slide264.xml"/><Relationship Id="rId44" Type="http://schemas.openxmlformats.org/officeDocument/2006/relationships/slide" Target="slides/slide17.xml"/><Relationship Id="rId65" Type="http://schemas.openxmlformats.org/officeDocument/2006/relationships/slide" Target="slides/slide38.xml"/><Relationship Id="rId86" Type="http://schemas.openxmlformats.org/officeDocument/2006/relationships/slide" Target="slides/slide59.xml"/><Relationship Id="rId130" Type="http://schemas.openxmlformats.org/officeDocument/2006/relationships/slide" Target="slides/slide103.xml"/><Relationship Id="rId151" Type="http://schemas.openxmlformats.org/officeDocument/2006/relationships/slide" Target="slides/slide124.xml"/><Relationship Id="rId172" Type="http://schemas.openxmlformats.org/officeDocument/2006/relationships/slide" Target="slides/slide145.xml"/><Relationship Id="rId193" Type="http://schemas.openxmlformats.org/officeDocument/2006/relationships/slide" Target="slides/slide166.xml"/><Relationship Id="rId207" Type="http://schemas.openxmlformats.org/officeDocument/2006/relationships/slide" Target="slides/slide180.xml"/><Relationship Id="rId228" Type="http://schemas.openxmlformats.org/officeDocument/2006/relationships/slide" Target="slides/slide201.xml"/><Relationship Id="rId249" Type="http://schemas.openxmlformats.org/officeDocument/2006/relationships/slide" Target="slides/slide222.xml"/><Relationship Id="rId13" Type="http://schemas.openxmlformats.org/officeDocument/2006/relationships/slideMaster" Target="slideMasters/slideMaster13.xml"/><Relationship Id="rId109" Type="http://schemas.openxmlformats.org/officeDocument/2006/relationships/slide" Target="slides/slide82.xml"/><Relationship Id="rId260" Type="http://schemas.openxmlformats.org/officeDocument/2006/relationships/slide" Target="slides/slide233.xml"/><Relationship Id="rId281" Type="http://schemas.openxmlformats.org/officeDocument/2006/relationships/slide" Target="slides/slide254.xml"/><Relationship Id="rId34" Type="http://schemas.openxmlformats.org/officeDocument/2006/relationships/slide" Target="slides/slide7.xml"/><Relationship Id="rId55" Type="http://schemas.openxmlformats.org/officeDocument/2006/relationships/slide" Target="slides/slide28.xml"/><Relationship Id="rId76" Type="http://schemas.openxmlformats.org/officeDocument/2006/relationships/slide" Target="slides/slide49.xml"/><Relationship Id="rId97" Type="http://schemas.openxmlformats.org/officeDocument/2006/relationships/slide" Target="slides/slide70.xml"/><Relationship Id="rId120" Type="http://schemas.openxmlformats.org/officeDocument/2006/relationships/slide" Target="slides/slide93.xml"/><Relationship Id="rId141" Type="http://schemas.openxmlformats.org/officeDocument/2006/relationships/slide" Target="slides/slide114.xml"/><Relationship Id="rId7" Type="http://schemas.openxmlformats.org/officeDocument/2006/relationships/slideMaster" Target="slideMasters/slideMaster7.xml"/><Relationship Id="rId162" Type="http://schemas.openxmlformats.org/officeDocument/2006/relationships/slide" Target="slides/slide135.xml"/><Relationship Id="rId183" Type="http://schemas.openxmlformats.org/officeDocument/2006/relationships/slide" Target="slides/slide156.xml"/><Relationship Id="rId218" Type="http://schemas.openxmlformats.org/officeDocument/2006/relationships/slide" Target="slides/slide191.xml"/><Relationship Id="rId239" Type="http://schemas.openxmlformats.org/officeDocument/2006/relationships/slide" Target="slides/slide212.xml"/><Relationship Id="rId250" Type="http://schemas.openxmlformats.org/officeDocument/2006/relationships/slide" Target="slides/slide223.xml"/><Relationship Id="rId271" Type="http://schemas.openxmlformats.org/officeDocument/2006/relationships/slide" Target="slides/slide244.xml"/><Relationship Id="rId292" Type="http://schemas.openxmlformats.org/officeDocument/2006/relationships/slide" Target="slides/slide265.xml"/><Relationship Id="rId24" Type="http://schemas.openxmlformats.org/officeDocument/2006/relationships/slideMaster" Target="slideMasters/slideMaster24.xml"/><Relationship Id="rId45" Type="http://schemas.openxmlformats.org/officeDocument/2006/relationships/slide" Target="slides/slide18.xml"/><Relationship Id="rId66" Type="http://schemas.openxmlformats.org/officeDocument/2006/relationships/slide" Target="slides/slide39.xml"/><Relationship Id="rId87" Type="http://schemas.openxmlformats.org/officeDocument/2006/relationships/slide" Target="slides/slide60.xml"/><Relationship Id="rId110" Type="http://schemas.openxmlformats.org/officeDocument/2006/relationships/slide" Target="slides/slide83.xml"/><Relationship Id="rId131" Type="http://schemas.openxmlformats.org/officeDocument/2006/relationships/slide" Target="slides/slide104.xml"/><Relationship Id="rId152" Type="http://schemas.openxmlformats.org/officeDocument/2006/relationships/slide" Target="slides/slide125.xml"/><Relationship Id="rId173" Type="http://schemas.openxmlformats.org/officeDocument/2006/relationships/slide" Target="slides/slide146.xml"/><Relationship Id="rId194" Type="http://schemas.openxmlformats.org/officeDocument/2006/relationships/slide" Target="slides/slide167.xml"/><Relationship Id="rId208" Type="http://schemas.openxmlformats.org/officeDocument/2006/relationships/slide" Target="slides/slide181.xml"/><Relationship Id="rId229" Type="http://schemas.openxmlformats.org/officeDocument/2006/relationships/slide" Target="slides/slide202.xml"/><Relationship Id="rId240" Type="http://schemas.openxmlformats.org/officeDocument/2006/relationships/slide" Target="slides/slide213.xml"/><Relationship Id="rId261" Type="http://schemas.openxmlformats.org/officeDocument/2006/relationships/slide" Target="slides/slide234.xml"/><Relationship Id="rId14" Type="http://schemas.openxmlformats.org/officeDocument/2006/relationships/slideMaster" Target="slideMasters/slideMaster14.xml"/><Relationship Id="rId35" Type="http://schemas.openxmlformats.org/officeDocument/2006/relationships/slide" Target="slides/slide8.xml"/><Relationship Id="rId56" Type="http://schemas.openxmlformats.org/officeDocument/2006/relationships/slide" Target="slides/slide29.xml"/><Relationship Id="rId77" Type="http://schemas.openxmlformats.org/officeDocument/2006/relationships/slide" Target="slides/slide50.xml"/><Relationship Id="rId100" Type="http://schemas.openxmlformats.org/officeDocument/2006/relationships/slide" Target="slides/slide73.xml"/><Relationship Id="rId282" Type="http://schemas.openxmlformats.org/officeDocument/2006/relationships/slide" Target="slides/slide255.xml"/><Relationship Id="rId8" Type="http://schemas.openxmlformats.org/officeDocument/2006/relationships/slideMaster" Target="slideMasters/slideMaster8.xml"/><Relationship Id="rId98" Type="http://schemas.openxmlformats.org/officeDocument/2006/relationships/slide" Target="slides/slide71.xml"/><Relationship Id="rId121" Type="http://schemas.openxmlformats.org/officeDocument/2006/relationships/slide" Target="slides/slide94.xml"/><Relationship Id="rId142" Type="http://schemas.openxmlformats.org/officeDocument/2006/relationships/slide" Target="slides/slide115.xml"/><Relationship Id="rId163" Type="http://schemas.openxmlformats.org/officeDocument/2006/relationships/slide" Target="slides/slide136.xml"/><Relationship Id="rId184" Type="http://schemas.openxmlformats.org/officeDocument/2006/relationships/slide" Target="slides/slide157.xml"/><Relationship Id="rId219" Type="http://schemas.openxmlformats.org/officeDocument/2006/relationships/slide" Target="slides/slide192.xml"/><Relationship Id="rId230" Type="http://schemas.openxmlformats.org/officeDocument/2006/relationships/slide" Target="slides/slide203.xml"/><Relationship Id="rId251" Type="http://schemas.openxmlformats.org/officeDocument/2006/relationships/slide" Target="slides/slide224.xml"/><Relationship Id="rId25" Type="http://schemas.openxmlformats.org/officeDocument/2006/relationships/slideMaster" Target="slideMasters/slideMaster25.xml"/><Relationship Id="rId46" Type="http://schemas.openxmlformats.org/officeDocument/2006/relationships/slide" Target="slides/slide19.xml"/><Relationship Id="rId67" Type="http://schemas.openxmlformats.org/officeDocument/2006/relationships/slide" Target="slides/slide40.xml"/><Relationship Id="rId272" Type="http://schemas.openxmlformats.org/officeDocument/2006/relationships/slide" Target="slides/slide245.xml"/><Relationship Id="rId293" Type="http://schemas.openxmlformats.org/officeDocument/2006/relationships/slide" Target="slides/slide266.xml"/><Relationship Id="rId88" Type="http://schemas.openxmlformats.org/officeDocument/2006/relationships/slide" Target="slides/slide61.xml"/><Relationship Id="rId111" Type="http://schemas.openxmlformats.org/officeDocument/2006/relationships/slide" Target="slides/slide84.xml"/><Relationship Id="rId132" Type="http://schemas.openxmlformats.org/officeDocument/2006/relationships/slide" Target="slides/slide105.xml"/><Relationship Id="rId153" Type="http://schemas.openxmlformats.org/officeDocument/2006/relationships/slide" Target="slides/slide126.xml"/><Relationship Id="rId174" Type="http://schemas.openxmlformats.org/officeDocument/2006/relationships/slide" Target="slides/slide147.xml"/><Relationship Id="rId195" Type="http://schemas.openxmlformats.org/officeDocument/2006/relationships/slide" Target="slides/slide168.xml"/><Relationship Id="rId209" Type="http://schemas.openxmlformats.org/officeDocument/2006/relationships/slide" Target="slides/slide182.xml"/><Relationship Id="rId220" Type="http://schemas.openxmlformats.org/officeDocument/2006/relationships/slide" Target="slides/slide193.xml"/><Relationship Id="rId241" Type="http://schemas.openxmlformats.org/officeDocument/2006/relationships/slide" Target="slides/slide214.xml"/><Relationship Id="rId15" Type="http://schemas.openxmlformats.org/officeDocument/2006/relationships/slideMaster" Target="slideMasters/slideMaster15.xml"/><Relationship Id="rId36" Type="http://schemas.openxmlformats.org/officeDocument/2006/relationships/slide" Target="slides/slide9.xml"/><Relationship Id="rId57" Type="http://schemas.openxmlformats.org/officeDocument/2006/relationships/slide" Target="slides/slide30.xml"/><Relationship Id="rId262" Type="http://schemas.openxmlformats.org/officeDocument/2006/relationships/slide" Target="slides/slide235.xml"/><Relationship Id="rId283" Type="http://schemas.openxmlformats.org/officeDocument/2006/relationships/slide" Target="slides/slide256.xml"/><Relationship Id="rId78" Type="http://schemas.openxmlformats.org/officeDocument/2006/relationships/slide" Target="slides/slide51.xml"/><Relationship Id="rId99" Type="http://schemas.openxmlformats.org/officeDocument/2006/relationships/slide" Target="slides/slide72.xml"/><Relationship Id="rId101" Type="http://schemas.openxmlformats.org/officeDocument/2006/relationships/slide" Target="slides/slide74.xml"/><Relationship Id="rId122" Type="http://schemas.openxmlformats.org/officeDocument/2006/relationships/slide" Target="slides/slide95.xml"/><Relationship Id="rId143" Type="http://schemas.openxmlformats.org/officeDocument/2006/relationships/slide" Target="slides/slide116.xml"/><Relationship Id="rId164" Type="http://schemas.openxmlformats.org/officeDocument/2006/relationships/slide" Target="slides/slide137.xml"/><Relationship Id="rId185" Type="http://schemas.openxmlformats.org/officeDocument/2006/relationships/slide" Target="slides/slide158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83.xml"/><Relationship Id="rId26" Type="http://schemas.openxmlformats.org/officeDocument/2006/relationships/slideMaster" Target="slideMasters/slideMaster26.xml"/><Relationship Id="rId231" Type="http://schemas.openxmlformats.org/officeDocument/2006/relationships/slide" Target="slides/slide204.xml"/><Relationship Id="rId252" Type="http://schemas.openxmlformats.org/officeDocument/2006/relationships/slide" Target="slides/slide225.xml"/><Relationship Id="rId273" Type="http://schemas.openxmlformats.org/officeDocument/2006/relationships/slide" Target="slides/slide246.xml"/><Relationship Id="rId294" Type="http://schemas.openxmlformats.org/officeDocument/2006/relationships/slide" Target="slides/slide267.xml"/><Relationship Id="rId47" Type="http://schemas.openxmlformats.org/officeDocument/2006/relationships/slide" Target="slides/slide20.xml"/><Relationship Id="rId68" Type="http://schemas.openxmlformats.org/officeDocument/2006/relationships/slide" Target="slides/slide41.xml"/><Relationship Id="rId89" Type="http://schemas.openxmlformats.org/officeDocument/2006/relationships/slide" Target="slides/slide62.xml"/><Relationship Id="rId112" Type="http://schemas.openxmlformats.org/officeDocument/2006/relationships/slide" Target="slides/slide85.xml"/><Relationship Id="rId133" Type="http://schemas.openxmlformats.org/officeDocument/2006/relationships/slide" Target="slides/slide106.xml"/><Relationship Id="rId154" Type="http://schemas.openxmlformats.org/officeDocument/2006/relationships/slide" Target="slides/slide127.xml"/><Relationship Id="rId175" Type="http://schemas.openxmlformats.org/officeDocument/2006/relationships/slide" Target="slides/slide148.xml"/><Relationship Id="rId196" Type="http://schemas.openxmlformats.org/officeDocument/2006/relationships/slide" Target="slides/slide169.xml"/><Relationship Id="rId200" Type="http://schemas.openxmlformats.org/officeDocument/2006/relationships/slide" Target="slides/slide173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194.xml"/><Relationship Id="rId242" Type="http://schemas.openxmlformats.org/officeDocument/2006/relationships/slide" Target="slides/slide215.xml"/><Relationship Id="rId263" Type="http://schemas.openxmlformats.org/officeDocument/2006/relationships/slide" Target="slides/slide236.xml"/><Relationship Id="rId284" Type="http://schemas.openxmlformats.org/officeDocument/2006/relationships/slide" Target="slides/slide257.xml"/><Relationship Id="rId37" Type="http://schemas.openxmlformats.org/officeDocument/2006/relationships/slide" Target="slides/slide10.xml"/><Relationship Id="rId58" Type="http://schemas.openxmlformats.org/officeDocument/2006/relationships/slide" Target="slides/slide31.xml"/><Relationship Id="rId79" Type="http://schemas.openxmlformats.org/officeDocument/2006/relationships/slide" Target="slides/slide52.xml"/><Relationship Id="rId102" Type="http://schemas.openxmlformats.org/officeDocument/2006/relationships/slide" Target="slides/slide75.xml"/><Relationship Id="rId123" Type="http://schemas.openxmlformats.org/officeDocument/2006/relationships/slide" Target="slides/slide96.xml"/><Relationship Id="rId144" Type="http://schemas.openxmlformats.org/officeDocument/2006/relationships/slide" Target="slides/slide117.xml"/><Relationship Id="rId90" Type="http://schemas.openxmlformats.org/officeDocument/2006/relationships/slide" Target="slides/slide63.xml"/><Relationship Id="rId165" Type="http://schemas.openxmlformats.org/officeDocument/2006/relationships/slide" Target="slides/slide138.xml"/><Relationship Id="rId186" Type="http://schemas.openxmlformats.org/officeDocument/2006/relationships/slide" Target="slides/slide159.xml"/><Relationship Id="rId211" Type="http://schemas.openxmlformats.org/officeDocument/2006/relationships/slide" Target="slides/slide184.xml"/><Relationship Id="rId232" Type="http://schemas.openxmlformats.org/officeDocument/2006/relationships/slide" Target="slides/slide205.xml"/><Relationship Id="rId253" Type="http://schemas.openxmlformats.org/officeDocument/2006/relationships/slide" Target="slides/slide226.xml"/><Relationship Id="rId274" Type="http://schemas.openxmlformats.org/officeDocument/2006/relationships/slide" Target="slides/slide247.xml"/><Relationship Id="rId295" Type="http://schemas.openxmlformats.org/officeDocument/2006/relationships/slide" Target="slides/slide268.xml"/><Relationship Id="rId27" Type="http://schemas.openxmlformats.org/officeDocument/2006/relationships/slideMaster" Target="slideMasters/slideMaster27.xml"/><Relationship Id="rId48" Type="http://schemas.openxmlformats.org/officeDocument/2006/relationships/slide" Target="slides/slide21.xml"/><Relationship Id="rId69" Type="http://schemas.openxmlformats.org/officeDocument/2006/relationships/slide" Target="slides/slide42.xml"/><Relationship Id="rId113" Type="http://schemas.openxmlformats.org/officeDocument/2006/relationships/slide" Target="slides/slide86.xml"/><Relationship Id="rId134" Type="http://schemas.openxmlformats.org/officeDocument/2006/relationships/slide" Target="slides/slide107.xml"/><Relationship Id="rId80" Type="http://schemas.openxmlformats.org/officeDocument/2006/relationships/slide" Target="slides/slide53.xml"/><Relationship Id="rId155" Type="http://schemas.openxmlformats.org/officeDocument/2006/relationships/slide" Target="slides/slide128.xml"/><Relationship Id="rId176" Type="http://schemas.openxmlformats.org/officeDocument/2006/relationships/slide" Target="slides/slide149.xml"/><Relationship Id="rId197" Type="http://schemas.openxmlformats.org/officeDocument/2006/relationships/slide" Target="slides/slide170.xml"/><Relationship Id="rId201" Type="http://schemas.openxmlformats.org/officeDocument/2006/relationships/slide" Target="slides/slide174.xml"/><Relationship Id="rId222" Type="http://schemas.openxmlformats.org/officeDocument/2006/relationships/slide" Target="slides/slide195.xml"/><Relationship Id="rId243" Type="http://schemas.openxmlformats.org/officeDocument/2006/relationships/slide" Target="slides/slide216.xml"/><Relationship Id="rId264" Type="http://schemas.openxmlformats.org/officeDocument/2006/relationships/slide" Target="slides/slide237.xml"/><Relationship Id="rId285" Type="http://schemas.openxmlformats.org/officeDocument/2006/relationships/slide" Target="slides/slide258.xml"/><Relationship Id="rId17" Type="http://schemas.openxmlformats.org/officeDocument/2006/relationships/slideMaster" Target="slideMasters/slideMaster17.xml"/><Relationship Id="rId38" Type="http://schemas.openxmlformats.org/officeDocument/2006/relationships/slide" Target="slides/slide11.xml"/><Relationship Id="rId59" Type="http://schemas.openxmlformats.org/officeDocument/2006/relationships/slide" Target="slides/slide32.xml"/><Relationship Id="rId103" Type="http://schemas.openxmlformats.org/officeDocument/2006/relationships/slide" Target="slides/slide76.xml"/><Relationship Id="rId124" Type="http://schemas.openxmlformats.org/officeDocument/2006/relationships/slide" Target="slides/slide97.xml"/><Relationship Id="rId70" Type="http://schemas.openxmlformats.org/officeDocument/2006/relationships/slide" Target="slides/slide43.xml"/><Relationship Id="rId91" Type="http://schemas.openxmlformats.org/officeDocument/2006/relationships/slide" Target="slides/slide64.xml"/><Relationship Id="rId145" Type="http://schemas.openxmlformats.org/officeDocument/2006/relationships/slide" Target="slides/slide118.xml"/><Relationship Id="rId166" Type="http://schemas.openxmlformats.org/officeDocument/2006/relationships/slide" Target="slides/slide139.xml"/><Relationship Id="rId187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185.xml"/><Relationship Id="rId233" Type="http://schemas.openxmlformats.org/officeDocument/2006/relationships/slide" Target="slides/slide206.xml"/><Relationship Id="rId254" Type="http://schemas.openxmlformats.org/officeDocument/2006/relationships/slide" Target="slides/slide227.xml"/><Relationship Id="rId28" Type="http://schemas.openxmlformats.org/officeDocument/2006/relationships/slide" Target="slides/slide1.xml"/><Relationship Id="rId49" Type="http://schemas.openxmlformats.org/officeDocument/2006/relationships/slide" Target="slides/slide22.xml"/><Relationship Id="rId114" Type="http://schemas.openxmlformats.org/officeDocument/2006/relationships/slide" Target="slides/slide87.xml"/><Relationship Id="rId275" Type="http://schemas.openxmlformats.org/officeDocument/2006/relationships/slide" Target="slides/slide248.xml"/><Relationship Id="rId296" Type="http://schemas.openxmlformats.org/officeDocument/2006/relationships/slide" Target="slides/slide269.xml"/><Relationship Id="rId300" Type="http://schemas.openxmlformats.org/officeDocument/2006/relationships/presProps" Target="presProps.xml"/><Relationship Id="rId60" Type="http://schemas.openxmlformats.org/officeDocument/2006/relationships/slide" Target="slides/slide33.xml"/><Relationship Id="rId81" Type="http://schemas.openxmlformats.org/officeDocument/2006/relationships/slide" Target="slides/slide54.xml"/><Relationship Id="rId135" Type="http://schemas.openxmlformats.org/officeDocument/2006/relationships/slide" Target="slides/slide108.xml"/><Relationship Id="rId156" Type="http://schemas.openxmlformats.org/officeDocument/2006/relationships/slide" Target="slides/slide129.xml"/><Relationship Id="rId177" Type="http://schemas.openxmlformats.org/officeDocument/2006/relationships/slide" Target="slides/slide150.xml"/><Relationship Id="rId198" Type="http://schemas.openxmlformats.org/officeDocument/2006/relationships/slide" Target="slides/slide171.xml"/><Relationship Id="rId202" Type="http://schemas.openxmlformats.org/officeDocument/2006/relationships/slide" Target="slides/slide175.xml"/><Relationship Id="rId223" Type="http://schemas.openxmlformats.org/officeDocument/2006/relationships/slide" Target="slides/slide196.xml"/><Relationship Id="rId244" Type="http://schemas.openxmlformats.org/officeDocument/2006/relationships/slide" Target="slides/slide217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12.xml"/><Relationship Id="rId265" Type="http://schemas.openxmlformats.org/officeDocument/2006/relationships/slide" Target="slides/slide238.xml"/><Relationship Id="rId286" Type="http://schemas.openxmlformats.org/officeDocument/2006/relationships/slide" Target="slides/slide259.xml"/><Relationship Id="rId50" Type="http://schemas.openxmlformats.org/officeDocument/2006/relationships/slide" Target="slides/slide23.xml"/><Relationship Id="rId104" Type="http://schemas.openxmlformats.org/officeDocument/2006/relationships/slide" Target="slides/slide77.xml"/><Relationship Id="rId125" Type="http://schemas.openxmlformats.org/officeDocument/2006/relationships/slide" Target="slides/slide98.xml"/><Relationship Id="rId146" Type="http://schemas.openxmlformats.org/officeDocument/2006/relationships/slide" Target="slides/slide119.xml"/><Relationship Id="rId167" Type="http://schemas.openxmlformats.org/officeDocument/2006/relationships/slide" Target="slides/slide140.xml"/><Relationship Id="rId188" Type="http://schemas.openxmlformats.org/officeDocument/2006/relationships/slide" Target="slides/slide161.xml"/><Relationship Id="rId71" Type="http://schemas.openxmlformats.org/officeDocument/2006/relationships/slide" Target="slides/slide44.xml"/><Relationship Id="rId92" Type="http://schemas.openxmlformats.org/officeDocument/2006/relationships/slide" Target="slides/slide65.xml"/><Relationship Id="rId213" Type="http://schemas.openxmlformats.org/officeDocument/2006/relationships/slide" Target="slides/slide186.xml"/><Relationship Id="rId234" Type="http://schemas.openxmlformats.org/officeDocument/2006/relationships/slide" Target="slides/slide20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.xml"/><Relationship Id="rId255" Type="http://schemas.openxmlformats.org/officeDocument/2006/relationships/slide" Target="slides/slide228.xml"/><Relationship Id="rId276" Type="http://schemas.openxmlformats.org/officeDocument/2006/relationships/slide" Target="slides/slide249.xml"/><Relationship Id="rId297" Type="http://schemas.openxmlformats.org/officeDocument/2006/relationships/slide" Target="slides/slide270.xml"/><Relationship Id="rId40" Type="http://schemas.openxmlformats.org/officeDocument/2006/relationships/slide" Target="slides/slide13.xml"/><Relationship Id="rId115" Type="http://schemas.openxmlformats.org/officeDocument/2006/relationships/slide" Target="slides/slide88.xml"/><Relationship Id="rId136" Type="http://schemas.openxmlformats.org/officeDocument/2006/relationships/slide" Target="slides/slide109.xml"/><Relationship Id="rId157" Type="http://schemas.openxmlformats.org/officeDocument/2006/relationships/slide" Target="slides/slide130.xml"/><Relationship Id="rId178" Type="http://schemas.openxmlformats.org/officeDocument/2006/relationships/slide" Target="slides/slide151.xml"/><Relationship Id="rId301" Type="http://schemas.openxmlformats.org/officeDocument/2006/relationships/viewProps" Target="viewProps.xml"/><Relationship Id="rId61" Type="http://schemas.openxmlformats.org/officeDocument/2006/relationships/slide" Target="slides/slide34.xml"/><Relationship Id="rId82" Type="http://schemas.openxmlformats.org/officeDocument/2006/relationships/slide" Target="slides/slide55.xml"/><Relationship Id="rId199" Type="http://schemas.openxmlformats.org/officeDocument/2006/relationships/slide" Target="slides/slide172.xml"/><Relationship Id="rId203" Type="http://schemas.openxmlformats.org/officeDocument/2006/relationships/slide" Target="slides/slide176.xml"/><Relationship Id="rId19" Type="http://schemas.openxmlformats.org/officeDocument/2006/relationships/slideMaster" Target="slideMasters/slideMaster19.xml"/><Relationship Id="rId224" Type="http://schemas.openxmlformats.org/officeDocument/2006/relationships/slide" Target="slides/slide197.xml"/><Relationship Id="rId245" Type="http://schemas.openxmlformats.org/officeDocument/2006/relationships/slide" Target="slides/slide218.xml"/><Relationship Id="rId266" Type="http://schemas.openxmlformats.org/officeDocument/2006/relationships/slide" Target="slides/slide239.xml"/><Relationship Id="rId287" Type="http://schemas.openxmlformats.org/officeDocument/2006/relationships/slide" Target="slides/slide260.xml"/><Relationship Id="rId30" Type="http://schemas.openxmlformats.org/officeDocument/2006/relationships/slide" Target="slides/slide3.xml"/><Relationship Id="rId105" Type="http://schemas.openxmlformats.org/officeDocument/2006/relationships/slide" Target="slides/slide78.xml"/><Relationship Id="rId126" Type="http://schemas.openxmlformats.org/officeDocument/2006/relationships/slide" Target="slides/slide99.xml"/><Relationship Id="rId147" Type="http://schemas.openxmlformats.org/officeDocument/2006/relationships/slide" Target="slides/slide120.xml"/><Relationship Id="rId168" Type="http://schemas.openxmlformats.org/officeDocument/2006/relationships/slide" Target="slides/slide141.xml"/><Relationship Id="rId51" Type="http://schemas.openxmlformats.org/officeDocument/2006/relationships/slide" Target="slides/slide24.xml"/><Relationship Id="rId72" Type="http://schemas.openxmlformats.org/officeDocument/2006/relationships/slide" Target="slides/slide45.xml"/><Relationship Id="rId93" Type="http://schemas.openxmlformats.org/officeDocument/2006/relationships/slide" Target="slides/slide66.xml"/><Relationship Id="rId189" Type="http://schemas.openxmlformats.org/officeDocument/2006/relationships/slide" Target="slides/slide162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87.xml"/><Relationship Id="rId235" Type="http://schemas.openxmlformats.org/officeDocument/2006/relationships/slide" Target="slides/slide208.xml"/><Relationship Id="rId256" Type="http://schemas.openxmlformats.org/officeDocument/2006/relationships/slide" Target="slides/slide229.xml"/><Relationship Id="rId277" Type="http://schemas.openxmlformats.org/officeDocument/2006/relationships/slide" Target="slides/slide250.xml"/><Relationship Id="rId298" Type="http://schemas.openxmlformats.org/officeDocument/2006/relationships/slide" Target="slides/slide271.xml"/><Relationship Id="rId116" Type="http://schemas.openxmlformats.org/officeDocument/2006/relationships/slide" Target="slides/slide89.xml"/><Relationship Id="rId137" Type="http://schemas.openxmlformats.org/officeDocument/2006/relationships/slide" Target="slides/slide110.xml"/><Relationship Id="rId158" Type="http://schemas.openxmlformats.org/officeDocument/2006/relationships/slide" Target="slides/slide131.xml"/><Relationship Id="rId302" Type="http://schemas.openxmlformats.org/officeDocument/2006/relationships/theme" Target="theme/theme1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4.xml"/><Relationship Id="rId62" Type="http://schemas.openxmlformats.org/officeDocument/2006/relationships/slide" Target="slides/slide35.xml"/><Relationship Id="rId83" Type="http://schemas.openxmlformats.org/officeDocument/2006/relationships/slide" Target="slides/slide56.xml"/><Relationship Id="rId179" Type="http://schemas.openxmlformats.org/officeDocument/2006/relationships/slide" Target="slides/slide152.xml"/><Relationship Id="rId190" Type="http://schemas.openxmlformats.org/officeDocument/2006/relationships/slide" Target="slides/slide163.xml"/><Relationship Id="rId204" Type="http://schemas.openxmlformats.org/officeDocument/2006/relationships/slide" Target="slides/slide177.xml"/><Relationship Id="rId225" Type="http://schemas.openxmlformats.org/officeDocument/2006/relationships/slide" Target="slides/slide198.xml"/><Relationship Id="rId246" Type="http://schemas.openxmlformats.org/officeDocument/2006/relationships/slide" Target="slides/slide219.xml"/><Relationship Id="rId267" Type="http://schemas.openxmlformats.org/officeDocument/2006/relationships/slide" Target="slides/slide240.xml"/><Relationship Id="rId288" Type="http://schemas.openxmlformats.org/officeDocument/2006/relationships/slide" Target="slides/slide261.xml"/><Relationship Id="rId106" Type="http://schemas.openxmlformats.org/officeDocument/2006/relationships/slide" Target="slides/slide79.xml"/><Relationship Id="rId127" Type="http://schemas.openxmlformats.org/officeDocument/2006/relationships/slide" Target="slides/slide10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4.xml"/><Relationship Id="rId52" Type="http://schemas.openxmlformats.org/officeDocument/2006/relationships/slide" Target="slides/slide25.xml"/><Relationship Id="rId73" Type="http://schemas.openxmlformats.org/officeDocument/2006/relationships/slide" Target="slides/slide46.xml"/><Relationship Id="rId94" Type="http://schemas.openxmlformats.org/officeDocument/2006/relationships/slide" Target="slides/slide67.xml"/><Relationship Id="rId148" Type="http://schemas.openxmlformats.org/officeDocument/2006/relationships/slide" Target="slides/slide121.xml"/><Relationship Id="rId169" Type="http://schemas.openxmlformats.org/officeDocument/2006/relationships/slide" Target="slides/slide142.xml"/><Relationship Id="rId4" Type="http://schemas.openxmlformats.org/officeDocument/2006/relationships/slideMaster" Target="slideMasters/slideMaster4.xml"/><Relationship Id="rId180" Type="http://schemas.openxmlformats.org/officeDocument/2006/relationships/slide" Target="slides/slide153.xml"/><Relationship Id="rId215" Type="http://schemas.openxmlformats.org/officeDocument/2006/relationships/slide" Target="slides/slide188.xml"/><Relationship Id="rId236" Type="http://schemas.openxmlformats.org/officeDocument/2006/relationships/slide" Target="slides/slide209.xml"/><Relationship Id="rId257" Type="http://schemas.openxmlformats.org/officeDocument/2006/relationships/slide" Target="slides/slide230.xml"/><Relationship Id="rId278" Type="http://schemas.openxmlformats.org/officeDocument/2006/relationships/slide" Target="slides/slide251.xml"/><Relationship Id="rId303" Type="http://schemas.openxmlformats.org/officeDocument/2006/relationships/tableStyles" Target="tableStyles.xml"/><Relationship Id="rId42" Type="http://schemas.openxmlformats.org/officeDocument/2006/relationships/slide" Target="slides/slide15.xml"/><Relationship Id="rId84" Type="http://schemas.openxmlformats.org/officeDocument/2006/relationships/slide" Target="slides/slide57.xml"/><Relationship Id="rId138" Type="http://schemas.openxmlformats.org/officeDocument/2006/relationships/slide" Target="slides/slide111.xml"/><Relationship Id="rId191" Type="http://schemas.openxmlformats.org/officeDocument/2006/relationships/slide" Target="slides/slide164.xml"/><Relationship Id="rId205" Type="http://schemas.openxmlformats.org/officeDocument/2006/relationships/slide" Target="slides/slide178.xml"/><Relationship Id="rId247" Type="http://schemas.openxmlformats.org/officeDocument/2006/relationships/slide" Target="slides/slide220.xml"/><Relationship Id="rId107" Type="http://schemas.openxmlformats.org/officeDocument/2006/relationships/slide" Target="slides/slide80.xml"/><Relationship Id="rId289" Type="http://schemas.openxmlformats.org/officeDocument/2006/relationships/slide" Target="slides/slide262.xml"/><Relationship Id="rId11" Type="http://schemas.openxmlformats.org/officeDocument/2006/relationships/slideMaster" Target="slideMasters/slideMaster11.xml"/><Relationship Id="rId53" Type="http://schemas.openxmlformats.org/officeDocument/2006/relationships/slide" Target="slides/slide26.xml"/><Relationship Id="rId149" Type="http://schemas.openxmlformats.org/officeDocument/2006/relationships/slide" Target="slides/slide122.xml"/><Relationship Id="rId95" Type="http://schemas.openxmlformats.org/officeDocument/2006/relationships/slide" Target="slides/slide68.xml"/><Relationship Id="rId160" Type="http://schemas.openxmlformats.org/officeDocument/2006/relationships/slide" Target="slides/slide133.xml"/><Relationship Id="rId216" Type="http://schemas.openxmlformats.org/officeDocument/2006/relationships/slide" Target="slides/slide189.xml"/><Relationship Id="rId258" Type="http://schemas.openxmlformats.org/officeDocument/2006/relationships/slide" Target="slides/slide231.xml"/><Relationship Id="rId22" Type="http://schemas.openxmlformats.org/officeDocument/2006/relationships/slideMaster" Target="slideMasters/slideMaster22.xml"/><Relationship Id="rId64" Type="http://schemas.openxmlformats.org/officeDocument/2006/relationships/slide" Target="slides/slide37.xml"/><Relationship Id="rId118" Type="http://schemas.openxmlformats.org/officeDocument/2006/relationships/slide" Target="slides/slide91.xml"/><Relationship Id="rId171" Type="http://schemas.openxmlformats.org/officeDocument/2006/relationships/slide" Target="slides/slide144.xml"/><Relationship Id="rId227" Type="http://schemas.openxmlformats.org/officeDocument/2006/relationships/slide" Target="slides/slide200.xml"/><Relationship Id="rId269" Type="http://schemas.openxmlformats.org/officeDocument/2006/relationships/slide" Target="slides/slide242.xml"/><Relationship Id="rId33" Type="http://schemas.openxmlformats.org/officeDocument/2006/relationships/slide" Target="slides/slide6.xml"/><Relationship Id="rId129" Type="http://schemas.openxmlformats.org/officeDocument/2006/relationships/slide" Target="slides/slide102.xml"/><Relationship Id="rId280" Type="http://schemas.openxmlformats.org/officeDocument/2006/relationships/slide" Target="slides/slide253.xml"/><Relationship Id="rId75" Type="http://schemas.openxmlformats.org/officeDocument/2006/relationships/slide" Target="slides/slide48.xml"/><Relationship Id="rId140" Type="http://schemas.openxmlformats.org/officeDocument/2006/relationships/slide" Target="slides/slide113.xml"/><Relationship Id="rId182" Type="http://schemas.openxmlformats.org/officeDocument/2006/relationships/slide" Target="slides/slide15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3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4978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334025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601304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547956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729932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100805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573701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138475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00667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456499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992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030046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309744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194488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246916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425734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936811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1757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38295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312030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7973101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3618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994367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560835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297132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5424600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44288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312492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51221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52521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332199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069507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57396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900464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363347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344087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849555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93031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1827402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3816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1913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620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00438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10173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5763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5622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4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17472" y="688594"/>
            <a:ext cx="9757054" cy="1068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4870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1203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44441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53813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5153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50880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68438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7634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88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7124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1415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83570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40343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960275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18905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9126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9006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90219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7885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33814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31606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0192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8561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91911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88728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7530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70282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08596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862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969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2758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37727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153917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64832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00360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6504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90246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527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9157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44231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78849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55276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79302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79920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17266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65955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755478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48173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40689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8791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396753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1061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956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91051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422443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515279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13888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09398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84367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364681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513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50182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548147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293110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5991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45313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82471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053102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06797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031921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21870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712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08529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171584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021913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29565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29516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337894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296996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4707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524452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52835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2444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theme" Target="../theme/theme12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theme" Target="../theme/theme13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theme" Target="../theme/theme14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theme" Target="../theme/theme15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theme" Target="../theme/theme16.xml"/><Relationship Id="rId5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9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theme" Target="../theme/theme17.xml"/><Relationship Id="rId5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4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theme" Target="../theme/theme18.xml"/><Relationship Id="rId5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9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theme" Target="../theme/theme19.xml"/><Relationship Id="rId5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theme" Target="../theme/theme20.xml"/><Relationship Id="rId5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9.xml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theme" Target="../theme/theme21.xml"/><Relationship Id="rId5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4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theme" Target="../theme/theme22.xml"/><Relationship Id="rId5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9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theme" Target="../theme/theme23.xml"/><Relationship Id="rId5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14.xml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16.xml"/><Relationship Id="rId6" Type="http://schemas.openxmlformats.org/officeDocument/2006/relationships/theme" Target="../theme/theme24.xml"/><Relationship Id="rId5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9.xml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theme" Target="../theme/theme25.xml"/><Relationship Id="rId5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24.xml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Relationship Id="rId6" Type="http://schemas.openxmlformats.org/officeDocument/2006/relationships/theme" Target="../theme/theme26.xml"/><Relationship Id="rId5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9.xml"/></Relationships>
</file>

<file path=ppt/slideMasters/_rels/slideMaster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31.xml"/><Relationship Id="rId6" Type="http://schemas.openxmlformats.org/officeDocument/2006/relationships/theme" Target="../theme/theme27.xml"/><Relationship Id="rId5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8127" y="976376"/>
            <a:ext cx="9635744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2893" y="2259025"/>
            <a:ext cx="10186212" cy="19583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1/25/2023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23847" y="913333"/>
            <a:ext cx="9544304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48613" y="2259025"/>
            <a:ext cx="10094772" cy="1372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2263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8127" y="987679"/>
            <a:ext cx="9635744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2893" y="2259025"/>
            <a:ext cx="10186212" cy="15005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6793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8127" y="987679"/>
            <a:ext cx="9635744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2893" y="2259025"/>
            <a:ext cx="10186212" cy="19583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2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8127" y="987679"/>
            <a:ext cx="9635744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2893" y="2106859"/>
            <a:ext cx="10186212" cy="1524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89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8127" y="987679"/>
            <a:ext cx="9635744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211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8127" y="987679"/>
            <a:ext cx="9635744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324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8127" y="987679"/>
            <a:ext cx="9635744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5643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8127" y="987679"/>
            <a:ext cx="9635744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2893" y="2259025"/>
            <a:ext cx="10186212" cy="18300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5872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8127" y="987679"/>
            <a:ext cx="9635744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2893" y="2259025"/>
            <a:ext cx="10186212" cy="19583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7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8127" y="987679"/>
            <a:ext cx="9635744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2893" y="2114905"/>
            <a:ext cx="10186212" cy="39935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8225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23847" y="913333"/>
            <a:ext cx="9544304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48613" y="2106859"/>
            <a:ext cx="10094772" cy="3150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9864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8127" y="987679"/>
            <a:ext cx="9635744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2893" y="2106859"/>
            <a:ext cx="10186212" cy="1981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49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8127" y="987679"/>
            <a:ext cx="9635744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2893" y="2259025"/>
            <a:ext cx="10186212" cy="32537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50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8127" y="987679"/>
            <a:ext cx="9635744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4583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8127" y="983437"/>
            <a:ext cx="9635744" cy="4832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2893" y="2106859"/>
            <a:ext cx="10186212" cy="1398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338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8127" y="987679"/>
            <a:ext cx="9635744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2893" y="2212086"/>
            <a:ext cx="10186212" cy="3459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915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8127" y="987679"/>
            <a:ext cx="9635744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8867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8127" y="987679"/>
            <a:ext cx="9635744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2893" y="2212086"/>
            <a:ext cx="10186212" cy="384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5804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8127" y="987679"/>
            <a:ext cx="9635744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4017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8127" y="987679"/>
            <a:ext cx="9635744" cy="497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56817" y="2333625"/>
            <a:ext cx="9878364" cy="3329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578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23847" y="913333"/>
            <a:ext cx="9544304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48613" y="2106859"/>
            <a:ext cx="10094772" cy="2439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54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23847" y="913333"/>
            <a:ext cx="9544304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48613" y="2106859"/>
            <a:ext cx="10094772" cy="30245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6142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23847" y="913333"/>
            <a:ext cx="9544304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23847" y="2054453"/>
            <a:ext cx="9544304" cy="1524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4055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23847" y="913333"/>
            <a:ext cx="9544304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48613" y="2259025"/>
            <a:ext cx="10094772" cy="1372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7607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54861" y="2746070"/>
            <a:ext cx="9082277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5530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23847" y="913333"/>
            <a:ext cx="9544304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282E2F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8BD707-D9CF-40AE-B4C6-C98DA3205C09}" type="datetimeFigureOut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1/25/2023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F15528-21DE-4FAA-801E-634DDDAF4B2B}" type="slidenum">
              <a: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‹nº›</a:t>
            </a:fld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500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9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9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9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9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9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9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9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9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9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9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9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9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8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8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5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0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stagram.com/developer/register/;" TargetMode="External"/><Relationship Id="rId2" Type="http://schemas.openxmlformats.org/officeDocument/2006/relationships/hyperlink" Target="http://www.linkedin.com/developers/apps;" TargetMode="External"/><Relationship Id="rId1" Type="http://schemas.openxmlformats.org/officeDocument/2006/relationships/slideLayout" Target="../slideLayouts/slideLayout10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0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9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7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5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4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9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19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5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ongodb.com/" TargetMode="External"/><Relationship Id="rId1" Type="http://schemas.openxmlformats.org/officeDocument/2006/relationships/slideLayout" Target="../slideLayouts/slideLayout1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0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0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7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7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27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7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7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7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7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7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7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3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8886" y="3294379"/>
            <a:ext cx="609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Coleta e obtenção</a:t>
            </a:r>
            <a:r>
              <a:rPr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3600" b="1" spc="-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de dados</a:t>
            </a:r>
            <a:endParaRPr sz="360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8886" y="4127753"/>
            <a:ext cx="3862070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4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BOAS</a:t>
            </a:r>
            <a:r>
              <a:rPr sz="1600" b="1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1600" b="1" spc="-11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VINDAS</a:t>
            </a:r>
            <a:r>
              <a:rPr sz="1600" b="1" spc="13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1600" b="1" spc="-19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E</a:t>
            </a:r>
            <a:r>
              <a:rPr sz="16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1600" b="1" spc="-114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INTRODUÇÃO</a:t>
            </a:r>
            <a:r>
              <a:rPr sz="1600" b="1" spc="16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1600" b="1" spc="-17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AO</a:t>
            </a:r>
            <a:r>
              <a:rPr sz="1600" b="1" spc="12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1600" b="1" spc="-13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CURSO</a:t>
            </a:r>
            <a:endParaRPr sz="160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60"/>
              </a:spcBef>
            </a:pPr>
            <a:r>
              <a:rPr sz="1600" b="1" spc="-10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PROF.</a:t>
            </a:r>
            <a:r>
              <a:rPr sz="1600" b="1" spc="10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1600" b="1" spc="-125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LEANDRO</a:t>
            </a:r>
            <a:r>
              <a:rPr sz="1600" b="1" spc="114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 </a:t>
            </a:r>
            <a:r>
              <a:rPr sz="1600" b="1" spc="-120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cs typeface="Arial"/>
              </a:rPr>
              <a:t>LESSA</a:t>
            </a:r>
            <a:endParaRPr sz="1600">
              <a:solidFill>
                <a:schemeClr val="tx1">
                  <a:lumMod val="85000"/>
                  <a:lumOff val="15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53600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Conceito</a:t>
            </a:r>
            <a:r>
              <a:rPr spc="95" dirty="0"/>
              <a:t> </a:t>
            </a:r>
            <a:r>
              <a:rPr spc="15" dirty="0"/>
              <a:t>de</a:t>
            </a:r>
            <a:r>
              <a:rPr spc="85" dirty="0"/>
              <a:t> </a:t>
            </a:r>
            <a:r>
              <a:rPr spc="35" dirty="0"/>
              <a:t>informação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106859"/>
            <a:ext cx="6655434" cy="256730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informação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estruturado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organizado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possui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algum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sentido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Matéria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prima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utilizada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conhecimento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l" defTabSz="914400" rtl="0" eaLnBrk="1" fontAlgn="auto" latinLnBrk="0" hangingPunct="1">
              <a:lnSpc>
                <a:spcPct val="150000"/>
              </a:lnSpc>
              <a:spcBef>
                <a:spcPts val="10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441959" algn="l"/>
                <a:tab pos="442595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Traz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significado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compreensão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sobre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determinado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assunto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situação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73864840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243924"/>
            <a:ext cx="4496053" cy="461407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48613" y="2259025"/>
            <a:ext cx="5895340" cy="2084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Instalar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python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Instalar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virtualenv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Aprender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instalar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desinstalar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bibliotecas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Aprender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gerenciar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bibliotecas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virtualenv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8425697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4607" y="3294379"/>
            <a:ext cx="6249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</a:t>
            </a:r>
            <a:r>
              <a:rPr kumimoji="0" sz="3600" b="1" i="0" u="none" strike="noStrike" kern="1200" cap="none" spc="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3600" b="1" i="0" u="none" strike="noStrike" kern="1200" cap="none" spc="8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obtenção</a:t>
            </a:r>
            <a:r>
              <a:rPr kumimoji="0" sz="3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1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3600" b="1" i="0" u="none" strike="noStrike" kern="1200" cap="none" spc="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dados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54607" y="4127753"/>
            <a:ext cx="4676140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9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15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6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4.</a:t>
            </a:r>
            <a:r>
              <a:rPr kumimoji="0" sz="1600" b="1" i="0" u="none" strike="noStrike" kern="1200" cap="none" spc="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</a:t>
            </a:r>
            <a:r>
              <a:rPr kumimoji="0" sz="1600" b="1" i="0" u="none" strike="noStrike" kern="1200" cap="none" spc="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1600" b="1" i="0" u="none" strike="noStrike" kern="1200" cap="none" spc="14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DADOS</a:t>
            </a:r>
            <a:r>
              <a:rPr kumimoji="0" sz="1600" b="1" i="0" u="none" strike="noStrike" kern="1200" cap="none" spc="16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ESTRUTURADOS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PROF.</a:t>
            </a:r>
            <a:r>
              <a:rPr kumimoji="0" sz="1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LEANDRO</a:t>
            </a:r>
            <a:r>
              <a:rPr kumimoji="0" sz="1600" b="1" i="0" u="none" strike="noStrike" kern="1200" cap="none" spc="14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02891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1554861" y="2743200"/>
            <a:ext cx="66421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Coleta</a:t>
            </a:r>
            <a:r>
              <a:rPr spc="110" dirty="0"/>
              <a:t> </a:t>
            </a:r>
            <a:r>
              <a:rPr spc="15" dirty="0"/>
              <a:t>de</a:t>
            </a:r>
            <a:r>
              <a:rPr spc="95" dirty="0"/>
              <a:t> </a:t>
            </a:r>
            <a:r>
              <a:rPr spc="30" dirty="0"/>
              <a:t>dados</a:t>
            </a:r>
            <a:r>
              <a:rPr spc="114" dirty="0"/>
              <a:t> </a:t>
            </a:r>
            <a:r>
              <a:rPr spc="35" dirty="0"/>
              <a:t>estruturados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54861" y="3885438"/>
            <a:ext cx="4886325" cy="903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5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0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4.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AULA</a:t>
            </a: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4.2</a:t>
            </a:r>
            <a:r>
              <a:rPr kumimoji="0" sz="1600" b="1" i="0" u="none" strike="noStrike" kern="1200" cap="none" spc="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</a:t>
            </a: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1600" b="1" i="0" u="none" strike="noStrike" kern="1200" cap="none" spc="4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DADOS</a:t>
            </a:r>
            <a:r>
              <a:rPr kumimoji="0" sz="1600" b="1" i="0" u="none" strike="noStrike" kern="1200" cap="none" spc="4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EM</a:t>
            </a:r>
            <a:r>
              <a:rPr kumimoji="0" sz="1600" b="1" i="0" u="none" strike="noStrike" kern="1200" cap="none" spc="-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6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ARQUIVO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2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4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</a:t>
            </a:r>
            <a:r>
              <a:rPr kumimoji="0" sz="1600" b="1" i="0" u="none" strike="noStrike" kern="1200" cap="none" spc="-229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5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ESS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1462031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23660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Nesta</a:t>
            </a:r>
            <a:r>
              <a:rPr spc="25" dirty="0"/>
              <a:t> 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259025"/>
            <a:ext cx="4607560" cy="1500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Coletar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arquivo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texto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Realizar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algumas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análises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Gerar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novo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arquivo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após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análises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3349253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24079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/>
              <a:t>C</a:t>
            </a:r>
            <a:r>
              <a:rPr spc="35" dirty="0"/>
              <a:t>on</a:t>
            </a:r>
            <a:r>
              <a:rPr spc="45" dirty="0"/>
              <a:t>c</a:t>
            </a:r>
            <a:r>
              <a:rPr spc="35" dirty="0"/>
              <a:t>lu</a:t>
            </a:r>
            <a:r>
              <a:rPr spc="45" dirty="0"/>
              <a:t>sã</a:t>
            </a:r>
            <a:r>
              <a:rPr dirty="0"/>
              <a:t>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259025"/>
            <a:ext cx="593344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Aprendemos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coletar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arquivo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texto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03465524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29387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Próxima</a:t>
            </a:r>
            <a:r>
              <a:rPr spc="50" dirty="0"/>
              <a:t> </a:t>
            </a:r>
            <a:r>
              <a:rPr spc="25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259025"/>
            <a:ext cx="56108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Coletar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através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lista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aquivos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78825195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4607" y="3294379"/>
            <a:ext cx="6249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</a:t>
            </a:r>
            <a:r>
              <a:rPr kumimoji="0" sz="3600" b="1" i="0" u="none" strike="noStrike" kern="1200" cap="none" spc="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3600" b="1" i="0" u="none" strike="noStrike" kern="1200" cap="none" spc="8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obtenção</a:t>
            </a:r>
            <a:r>
              <a:rPr kumimoji="0" sz="3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1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3600" b="1" i="0" u="none" strike="noStrike" kern="1200" cap="none" spc="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dados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54607" y="4127753"/>
            <a:ext cx="4676140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9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15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6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4.</a:t>
            </a:r>
            <a:r>
              <a:rPr kumimoji="0" sz="1600" b="1" i="0" u="none" strike="noStrike" kern="1200" cap="none" spc="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</a:t>
            </a:r>
            <a:r>
              <a:rPr kumimoji="0" sz="1600" b="1" i="0" u="none" strike="noStrike" kern="1200" cap="none" spc="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1600" b="1" i="0" u="none" strike="noStrike" kern="1200" cap="none" spc="14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DADOS</a:t>
            </a:r>
            <a:r>
              <a:rPr kumimoji="0" sz="1600" b="1" i="0" u="none" strike="noStrike" kern="1200" cap="none" spc="16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ESTRUTURADOS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PROF.</a:t>
            </a:r>
            <a:r>
              <a:rPr kumimoji="0" sz="1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LEANDRO</a:t>
            </a:r>
            <a:r>
              <a:rPr kumimoji="0" sz="1600" b="1" i="0" u="none" strike="noStrike" kern="1200" cap="none" spc="14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61654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1554861" y="2743200"/>
            <a:ext cx="66421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Coleta</a:t>
            </a:r>
            <a:r>
              <a:rPr spc="110" dirty="0"/>
              <a:t> </a:t>
            </a:r>
            <a:r>
              <a:rPr spc="15" dirty="0"/>
              <a:t>de</a:t>
            </a:r>
            <a:r>
              <a:rPr spc="95" dirty="0"/>
              <a:t> </a:t>
            </a:r>
            <a:r>
              <a:rPr spc="30" dirty="0"/>
              <a:t>dados</a:t>
            </a:r>
            <a:r>
              <a:rPr spc="114" dirty="0"/>
              <a:t> </a:t>
            </a:r>
            <a:r>
              <a:rPr spc="35" dirty="0"/>
              <a:t>estruturados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54861" y="3885438"/>
            <a:ext cx="5849620" cy="903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6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0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4.</a:t>
            </a:r>
            <a:r>
              <a:rPr kumimoji="0" sz="1600" b="1" i="0" u="none" strike="noStrike" kern="1200" cap="none" spc="-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AULA</a:t>
            </a: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4.3</a:t>
            </a:r>
            <a:r>
              <a:rPr kumimoji="0" sz="1600" b="1" i="0" u="none" strike="noStrike" kern="1200" cap="none" spc="2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</a:t>
            </a: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1600" b="1" i="0" u="none" strike="noStrike" kern="1200" cap="none" spc="4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DADOS</a:t>
            </a:r>
            <a:r>
              <a:rPr kumimoji="0" sz="1600" b="1" i="0" u="none" strike="noStrike" kern="1200" cap="none" spc="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EM</a:t>
            </a:r>
            <a:r>
              <a:rPr kumimoji="0" sz="1600" b="1" i="0" u="none" strike="noStrike" kern="1200" cap="none" spc="2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5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LISTA</a:t>
            </a:r>
            <a:r>
              <a:rPr kumimoji="0" sz="1600" b="1" i="0" u="none" strike="noStrike" kern="1200" cap="none" spc="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1600" b="1" i="0" u="none" strike="noStrike" kern="1200" cap="none" spc="-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6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ARQUIVOS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2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4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</a:t>
            </a:r>
            <a:r>
              <a:rPr kumimoji="0" sz="1600" b="1" i="0" u="none" strike="noStrike" kern="1200" cap="none" spc="-229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5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ESS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44968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23660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Nesta</a:t>
            </a:r>
            <a:r>
              <a:rPr spc="25" dirty="0"/>
              <a:t> 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259025"/>
            <a:ext cx="4864100" cy="9156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Coletar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lista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arquivos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Gerar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novo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arquivo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8687124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36677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Exemplo</a:t>
            </a:r>
            <a:r>
              <a:rPr spc="45" dirty="0"/>
              <a:t> </a:t>
            </a:r>
            <a:r>
              <a:rPr spc="35" dirty="0"/>
              <a:t>prático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259025"/>
            <a:ext cx="7226934" cy="2541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Imagine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você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recebeu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seguinte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missão: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Coletar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todos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referente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notas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fiscais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venda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veículos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últimos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3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meses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arquivos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estão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separados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por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são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arquivos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texto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630726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53600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Conceito</a:t>
            </a:r>
            <a:r>
              <a:rPr spc="95" dirty="0"/>
              <a:t> </a:t>
            </a:r>
            <a:r>
              <a:rPr spc="15" dirty="0"/>
              <a:t>de</a:t>
            </a:r>
            <a:r>
              <a:rPr spc="85" dirty="0"/>
              <a:t> </a:t>
            </a:r>
            <a:r>
              <a:rPr spc="35" dirty="0"/>
              <a:t>informação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106859"/>
            <a:ext cx="6297295" cy="28301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5080" lvl="0" indent="-364490" algn="l" defTabSz="914400" rtl="0" eaLnBrk="1" fontAlgn="auto" latinLnBrk="0" hangingPunct="1">
              <a:lnSpc>
                <a:spcPct val="15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446405" algn="l"/>
                <a:tab pos="447675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agregados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fazem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sentido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quem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lê,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então dizemos que existe um valor naquela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informação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821690" marR="0" lvl="1" indent="-352425" algn="l" defTabSz="914400" rtl="0" eaLnBrk="1" fontAlgn="auto" latinLnBrk="0" hangingPunct="1">
              <a:lnSpc>
                <a:spcPct val="100000"/>
              </a:lnSpc>
              <a:spcBef>
                <a:spcPts val="162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>
                <a:tab pos="821690" algn="l"/>
                <a:tab pos="822325" algn="l"/>
              </a:tabLst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Requer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unidade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análise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821690" marR="0" lvl="1" indent="-352425" algn="l" defTabSz="914400" rtl="0" eaLnBrk="1" fontAlgn="auto" latinLnBrk="0" hangingPunct="1">
              <a:lnSpc>
                <a:spcPct val="100000"/>
              </a:lnSpc>
              <a:spcBef>
                <a:spcPts val="158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>
                <a:tab pos="821690" algn="l"/>
                <a:tab pos="822325" algn="l"/>
              </a:tabLst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Exige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consenso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relação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ao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significado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821690" marR="0" lvl="1" indent="-352425" algn="l" defTabSz="914400" rtl="0" eaLnBrk="1" fontAlgn="auto" latinLnBrk="0" hangingPunct="1">
              <a:lnSpc>
                <a:spcPct val="100000"/>
              </a:lnSpc>
              <a:spcBef>
                <a:spcPts val="158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>
                <a:tab pos="821690" algn="l"/>
                <a:tab pos="822325" algn="l"/>
              </a:tabLst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Exige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necessariamente</a:t>
            </a:r>
            <a:r>
              <a:rPr kumimoji="0" sz="1800" b="0" i="0" u="none" strike="noStrike" kern="1200" cap="none" spc="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mediação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humana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8579034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36677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Exemplo</a:t>
            </a:r>
            <a:r>
              <a:rPr spc="45" dirty="0"/>
              <a:t> </a:t>
            </a:r>
            <a:r>
              <a:rPr spc="35" dirty="0"/>
              <a:t>prático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3752" y="2045207"/>
            <a:ext cx="9108948" cy="273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2231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53371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</a:t>
            </a:r>
            <a:r>
              <a:rPr spc="75" dirty="0"/>
              <a:t> </a:t>
            </a:r>
            <a:r>
              <a:rPr spc="20" dirty="0"/>
              <a:t>que</a:t>
            </a:r>
            <a:r>
              <a:rPr spc="110" dirty="0"/>
              <a:t> </a:t>
            </a:r>
            <a:r>
              <a:rPr spc="30" dirty="0"/>
              <a:t>temos</a:t>
            </a:r>
            <a:r>
              <a:rPr spc="95" dirty="0"/>
              <a:t> </a:t>
            </a:r>
            <a:r>
              <a:rPr spc="20" dirty="0"/>
              <a:t>que</a:t>
            </a:r>
            <a:r>
              <a:rPr spc="95" dirty="0"/>
              <a:t> </a:t>
            </a:r>
            <a:r>
              <a:rPr spc="35" dirty="0"/>
              <a:t>fazer?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259025"/>
            <a:ext cx="7484109" cy="2668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Vamos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acessar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diretório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arquivos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estão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armazenados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Criar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lista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todos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nomes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arquivos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Ler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arquivos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Adicionar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dataframe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pandas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Exportar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novo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arquivo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09796837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24079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/>
              <a:t>C</a:t>
            </a:r>
            <a:r>
              <a:rPr spc="35" dirty="0"/>
              <a:t>on</a:t>
            </a:r>
            <a:r>
              <a:rPr spc="45" dirty="0"/>
              <a:t>c</a:t>
            </a:r>
            <a:r>
              <a:rPr spc="35" dirty="0"/>
              <a:t>lu</a:t>
            </a:r>
            <a:r>
              <a:rPr spc="45" dirty="0"/>
              <a:t>sã</a:t>
            </a:r>
            <a:r>
              <a:rPr dirty="0"/>
              <a:t>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259025"/>
            <a:ext cx="6187440" cy="137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Coletamos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através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uma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lista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arquivos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Criamos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novo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arquivo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contendo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todos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lista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4749664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29387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Próxima</a:t>
            </a:r>
            <a:r>
              <a:rPr spc="50" dirty="0"/>
              <a:t> </a:t>
            </a:r>
            <a:r>
              <a:rPr spc="25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106859"/>
            <a:ext cx="6170930" cy="941069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Vamos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armazenar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esses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banco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relacional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MySQL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1985853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8886" y="3253232"/>
            <a:ext cx="609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 e obtenção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 dados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8886" y="4127753"/>
            <a:ext cx="4231640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14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5.</a:t>
            </a:r>
            <a:r>
              <a:rPr kumimoji="0" sz="1600" b="1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BANCO</a:t>
            </a:r>
            <a:r>
              <a:rPr kumimoji="0" sz="1600" b="1" i="0" u="none" strike="noStrike" kern="1200" cap="none" spc="14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6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1600" b="1" i="0" u="none" strike="noStrike" kern="1200" cap="none" spc="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DADOS</a:t>
            </a:r>
            <a:r>
              <a:rPr kumimoji="0" sz="1600" b="1" i="0" u="none" strike="noStrike" kern="1200" cap="none" spc="1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RELACIONAL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PROF.</a:t>
            </a:r>
            <a:r>
              <a:rPr kumimoji="0" sz="1600" b="1" i="0" u="none" strike="noStrike" kern="1200" cap="none" spc="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LEANDRO</a:t>
            </a:r>
            <a:r>
              <a:rPr kumimoji="0" sz="1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75023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1509141" y="2819400"/>
            <a:ext cx="5006975" cy="498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Banco</a:t>
            </a:r>
            <a:r>
              <a:rPr spc="-20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5" dirty="0"/>
              <a:t>dados</a:t>
            </a:r>
            <a:r>
              <a:rPr spc="-20" dirty="0"/>
              <a:t> </a:t>
            </a:r>
            <a:r>
              <a:rPr spc="-5" dirty="0"/>
              <a:t>relacional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09141" y="3885438"/>
            <a:ext cx="3957954" cy="903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15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PÍT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</a:t>
            </a:r>
            <a:r>
              <a:rPr kumimoji="0" sz="1600" b="1" i="0" u="none" strike="noStrike" kern="1200" cap="none" spc="-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-10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</a:t>
            </a:r>
            <a:r>
              <a:rPr kumimoji="0" sz="1600" b="1" i="0" u="none" strike="noStrike" kern="1200" cap="none" spc="-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5.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600" b="1" i="0" u="none" strike="noStrike" kern="1200" cap="none" spc="-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INTR</a:t>
            </a:r>
            <a:r>
              <a:rPr kumimoji="0" sz="1600" b="1" i="0" u="none" strike="noStrike" kern="1200" cap="none" spc="-23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DU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Ç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ÃO</a:t>
            </a:r>
            <a:r>
              <a:rPr kumimoji="0" sz="1600" b="1" i="0" u="none" strike="noStrike" kern="1200" cap="none" spc="-6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AO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  <a:r>
              <a:rPr kumimoji="0" sz="1600" b="1" i="0" u="none" strike="noStrike" kern="1200" cap="none" spc="-20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SQL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1" i="0" u="none" strike="noStrike" kern="1200" cap="none" spc="-23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1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52646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199453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Nesta</a:t>
            </a:r>
            <a:r>
              <a:rPr spc="-35" dirty="0"/>
              <a:t> </a:t>
            </a:r>
            <a:r>
              <a:rPr spc="-5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4087495" cy="2084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MySQL?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Características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MySQL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2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Empresas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utilizam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MySQL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MySQL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Workbench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4049659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3522979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</a:t>
            </a:r>
            <a:r>
              <a:rPr spc="-20" dirty="0"/>
              <a:t> </a:t>
            </a:r>
            <a:r>
              <a:rPr spc="-5" dirty="0"/>
              <a:t>que</a:t>
            </a:r>
            <a:r>
              <a:rPr spc="-25" dirty="0"/>
              <a:t> </a:t>
            </a:r>
            <a:r>
              <a:rPr spc="-5" dirty="0"/>
              <a:t>é</a:t>
            </a:r>
            <a:r>
              <a:rPr spc="-10" dirty="0"/>
              <a:t> </a:t>
            </a:r>
            <a:r>
              <a:rPr spc="-5" dirty="0"/>
              <a:t>o</a:t>
            </a:r>
            <a:r>
              <a:rPr spc="-15" dirty="0"/>
              <a:t> </a:t>
            </a:r>
            <a:r>
              <a:rPr spc="-5" dirty="0"/>
              <a:t>MySQL?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106859"/>
            <a:ext cx="7618095" cy="315087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  <a:tab pos="675005" algn="l"/>
                <a:tab pos="1158240" algn="l"/>
                <a:tab pos="2162810" algn="l"/>
                <a:tab pos="3635375" algn="l"/>
                <a:tab pos="4046854" algn="l"/>
                <a:tab pos="4868545" algn="l"/>
                <a:tab pos="5281295" algn="l"/>
                <a:tab pos="6102985" algn="l"/>
                <a:tab pos="7322184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	um	si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	g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ciad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	de	ba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	de	da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	re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acional	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código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aberto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(open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source)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  <a:tab pos="1393190" algn="l"/>
                <a:tab pos="1953895" algn="l"/>
                <a:tab pos="3068320" algn="l"/>
                <a:tab pos="3757295" algn="l"/>
                <a:tab pos="5238750" algn="l"/>
                <a:tab pos="6491605" algn="l"/>
                <a:tab pos="725043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	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	maioria	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	apli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ções	gra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uit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	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	um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funcionamento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baseado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modelo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tipo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cliente-servidor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linguagem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19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Atualmente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SGBD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mais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popular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Oracle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95907048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490664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Características</a:t>
            </a:r>
            <a:r>
              <a:rPr spc="35" dirty="0"/>
              <a:t> </a:t>
            </a:r>
            <a:r>
              <a:rPr spc="-5" dirty="0"/>
              <a:t>do</a:t>
            </a:r>
            <a:r>
              <a:rPr spc="-30" dirty="0"/>
              <a:t> </a:t>
            </a:r>
            <a:r>
              <a:rPr spc="-5" dirty="0"/>
              <a:t>MySQL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36470"/>
            <a:ext cx="6498590" cy="3826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gratuito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95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Possui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código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aberto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(open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source)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97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Altamente</a:t>
            </a:r>
            <a:r>
              <a:rPr kumimoji="0" sz="2000" b="0" i="0" u="none" strike="noStrike" kern="1200" cap="none" spc="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disseminado</a:t>
            </a:r>
            <a:r>
              <a:rPr kumimoji="0" sz="2000" b="0" i="0" u="none" strike="noStrike" kern="1200" cap="none" spc="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entre</a:t>
            </a:r>
            <a:r>
              <a:rPr kumimoji="0" sz="2000" b="0" i="0" u="none" strike="noStrike" kern="1200" cap="none" spc="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usuários</a:t>
            </a:r>
            <a:r>
              <a:rPr kumimoji="0" sz="2000" b="0" i="0" u="none" strike="noStrike" kern="1200" cap="none" spc="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empresas</a:t>
            </a:r>
            <a:r>
              <a:rPr kumimoji="0" sz="2000" b="0" i="0" u="none" strike="noStrike" kern="1200" cap="none" spc="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mundo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715" lvl="0" indent="-364490" algn="l" defTabSz="914400" rtl="0" eaLnBrk="1" fontAlgn="auto" latinLnBrk="0" hangingPunct="1">
              <a:lnSpc>
                <a:spcPct val="140000"/>
              </a:lnSpc>
              <a:spcBef>
                <a:spcPts val="994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Desempenho</a:t>
            </a:r>
            <a:r>
              <a:rPr kumimoji="0" sz="2000" b="0" i="0" u="none" strike="noStrike" kern="1200" cap="none" spc="7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(possui</a:t>
            </a:r>
            <a:r>
              <a:rPr kumimoji="0" sz="2000" b="0" i="0" u="none" strike="noStrike" kern="1200" cap="none" spc="6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alta</a:t>
            </a:r>
            <a:r>
              <a:rPr kumimoji="0" sz="2000" b="0" i="0" u="none" strike="noStrike" kern="1200" cap="none" spc="7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resposta</a:t>
            </a:r>
            <a:r>
              <a:rPr kumimoji="0" sz="2000" b="0" i="0" u="none" strike="noStrike" kern="1200" cap="none" spc="8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às</a:t>
            </a:r>
            <a:r>
              <a:rPr kumimoji="0" sz="2000" b="0" i="0" u="none" strike="noStrike" kern="1200" cap="none" spc="6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requisições</a:t>
            </a:r>
            <a:r>
              <a:rPr kumimoji="0" sz="2000" b="0" i="0" u="none" strike="noStrike" kern="1200" cap="none" spc="8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 </a:t>
            </a:r>
            <a:r>
              <a:rPr kumimoji="0" sz="2000" b="0" i="0" u="none" strike="noStrike" kern="1200" cap="none" spc="-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grandes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cargas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informações)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7620" lvl="0" indent="-36449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  <a:tab pos="1318260" algn="l"/>
                <a:tab pos="2680970" algn="l"/>
                <a:tab pos="3846829" algn="l"/>
                <a:tab pos="4307840" algn="l"/>
                <a:tab pos="5360670" algn="l"/>
                <a:tab pos="620204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Pos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ui	seg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ça	(con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ole	de	ace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,	ní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eis	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permissões,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backups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23882096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49060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Características</a:t>
            </a:r>
            <a:r>
              <a:rPr spc="30" dirty="0"/>
              <a:t> </a:t>
            </a:r>
            <a:r>
              <a:rPr spc="-5" dirty="0"/>
              <a:t>do</a:t>
            </a:r>
            <a:r>
              <a:rPr spc="-30" dirty="0"/>
              <a:t> </a:t>
            </a:r>
            <a:r>
              <a:rPr spc="-5" dirty="0"/>
              <a:t>MySQL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114516"/>
            <a:ext cx="7169784" cy="3948429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6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  <a:tab pos="1821180" algn="l"/>
                <a:tab pos="2814955" algn="l"/>
                <a:tab pos="4415790" algn="l"/>
                <a:tab pos="5098415" algn="l"/>
                <a:tab pos="5697220" algn="l"/>
                <a:tab pos="6874509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rida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	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sui	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nism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	p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ra	n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ã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	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x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clusão	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registros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quando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infringe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alguma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restrição)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95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Possui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alta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disponibilidade,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inclusive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aplicações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97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Possui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código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estável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também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confiável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l" defTabSz="914400" rtl="0" eaLnBrk="1" fontAlgn="auto" latinLnBrk="0" hangingPunct="1">
              <a:lnSpc>
                <a:spcPct val="140000"/>
              </a:lnSpc>
              <a:spcBef>
                <a:spcPts val="994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  <a:tab pos="1381125" algn="l"/>
                <a:tab pos="2113915" algn="l"/>
                <a:tab pos="3144520" algn="l"/>
                <a:tab pos="4769485" algn="l"/>
                <a:tab pos="5292090" algn="l"/>
                <a:tab pos="6491605" algn="l"/>
                <a:tab pos="687260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Pos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ui	u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	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	comunida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	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	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á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ri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	e	de  administradores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  <a:tab pos="3639820" algn="l"/>
                <a:tab pos="498284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Possui</a:t>
            </a:r>
            <a:r>
              <a:rPr kumimoji="0" sz="2000" b="0" i="0" u="none" strike="noStrike" kern="1200" cap="none" spc="4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diversos</a:t>
            </a:r>
            <a:r>
              <a:rPr kumimoji="0" sz="2000" b="0" i="0" u="none" strike="noStrike" kern="1200" cap="none" spc="459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conteúdos	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publicados	na</a:t>
            </a:r>
            <a:r>
              <a:rPr kumimoji="0" sz="2000" b="0" i="0" u="none" strike="noStrike" kern="1200" cap="none" spc="409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r>
              <a:rPr kumimoji="0" sz="2000" b="0" i="1" u="none" strike="noStrike" kern="1200" cap="none" spc="409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sobre</a:t>
            </a:r>
            <a:r>
              <a:rPr kumimoji="0" sz="2000" b="0" i="0" u="none" strike="noStrike" kern="1200" cap="none" spc="40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seu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conteúdo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funcionamento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124212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60058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Conceito</a:t>
            </a:r>
            <a:r>
              <a:rPr spc="100" dirty="0"/>
              <a:t> </a:t>
            </a:r>
            <a:r>
              <a:rPr spc="15" dirty="0"/>
              <a:t>de</a:t>
            </a:r>
            <a:r>
              <a:rPr spc="80" dirty="0"/>
              <a:t> </a:t>
            </a:r>
            <a:r>
              <a:rPr spc="35" dirty="0"/>
              <a:t>conhecimento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106859"/>
            <a:ext cx="7427595" cy="256730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  <a:tab pos="528574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Conhecimento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informação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processada	e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transformada</a:t>
            </a:r>
            <a:r>
              <a:rPr kumimoji="0" sz="2000" b="0" i="0" u="none" strike="noStrike" kern="1200" cap="none" spc="-8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experiência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pelo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indivíduo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Resultado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várias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informações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organizadas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forma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lógica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455295" lvl="0" indent="-364490" algn="l" defTabSz="914400" rtl="0" eaLnBrk="1" fontAlgn="auto" latinLnBrk="0" hangingPunct="1">
              <a:lnSpc>
                <a:spcPct val="150000"/>
              </a:lnSpc>
              <a:spcBef>
                <a:spcPts val="10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conhecimento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capacidade,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adquirida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por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alguém,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interpretar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 operar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sobre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conjunto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Informações.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59284351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1014476"/>
            <a:ext cx="5707380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dirty="0"/>
              <a:t>Empresas</a:t>
            </a:r>
            <a:r>
              <a:rPr sz="2900" spc="-50" dirty="0"/>
              <a:t> </a:t>
            </a:r>
            <a:r>
              <a:rPr sz="2900" dirty="0"/>
              <a:t>que</a:t>
            </a:r>
            <a:r>
              <a:rPr sz="2900" spc="-10" dirty="0"/>
              <a:t> </a:t>
            </a:r>
            <a:r>
              <a:rPr sz="2900" dirty="0"/>
              <a:t>utilizam</a:t>
            </a:r>
            <a:r>
              <a:rPr sz="2900" spc="-55" dirty="0"/>
              <a:t> </a:t>
            </a:r>
            <a:r>
              <a:rPr sz="2900" dirty="0"/>
              <a:t>o</a:t>
            </a:r>
            <a:r>
              <a:rPr sz="2900" spc="-15" dirty="0"/>
              <a:t> </a:t>
            </a:r>
            <a:r>
              <a:rPr sz="2900" spc="-10" dirty="0"/>
              <a:t>MySQL</a:t>
            </a:r>
            <a:endParaRPr sz="2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1639" y="1607819"/>
            <a:ext cx="5141975" cy="484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2626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363156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MySQL</a:t>
            </a:r>
            <a:r>
              <a:rPr spc="-65" dirty="0"/>
              <a:t> </a:t>
            </a:r>
            <a:r>
              <a:rPr spc="-5" dirty="0"/>
              <a:t>Workbench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106859"/>
            <a:ext cx="7091680" cy="373507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17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17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ferramenta</a:t>
            </a:r>
            <a:r>
              <a:rPr kumimoji="0" sz="2000" b="0" i="0" u="none" strike="noStrike" kern="1200" cap="none" spc="18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gráfica</a:t>
            </a:r>
            <a:r>
              <a:rPr kumimoji="0" sz="2000" b="0" i="0" u="none" strike="noStrike" kern="1200" cap="none" spc="18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18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trabalhar</a:t>
            </a:r>
            <a:r>
              <a:rPr kumimoji="0" sz="2000" b="0" i="0" u="none" strike="noStrike" kern="1200" cap="none" spc="17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</a:t>
            </a:r>
            <a:r>
              <a:rPr kumimoji="0" sz="2000" b="0" i="0" u="none" strike="noStrike" kern="1200" cap="none" spc="18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servidores</a:t>
            </a:r>
            <a:r>
              <a:rPr kumimoji="0" sz="2000" b="0" i="0" u="none" strike="noStrike" kern="1200" cap="none" spc="18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bancos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MySQL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Podemos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integrar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desenvolvimento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077595" marR="0" lvl="1" indent="-343535" algn="l" defTabSz="914400" rtl="0" eaLnBrk="1" fontAlgn="auto" latinLnBrk="0" hangingPunct="1">
              <a:lnSpc>
                <a:spcPct val="100000"/>
              </a:lnSpc>
              <a:spcBef>
                <a:spcPts val="22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>
                <a:tab pos="1077595" algn="l"/>
                <a:tab pos="107823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Administração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banco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077595" marR="0" lvl="1" indent="-3435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>
                <a:tab pos="1077595" algn="l"/>
                <a:tab pos="107823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Modo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design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077595" marR="0" lvl="1" indent="-3435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>
                <a:tab pos="1077595" algn="l"/>
                <a:tab pos="107823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Criação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manutenção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único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ambiente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07759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desenvolvimento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62107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03517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Conclusão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6303645" cy="1500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Conhecemos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banco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MySQL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suas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características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empresas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utilizam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2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ferramenta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vamos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utilizar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aulas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71060540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54317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/>
              <a:t>Próxima</a:t>
            </a:r>
            <a:r>
              <a:rPr spc="75" dirty="0"/>
              <a:t> </a:t>
            </a:r>
            <a:r>
              <a:rPr spc="30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22263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Linguagem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1892343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8886" y="3253232"/>
            <a:ext cx="609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 e obtenção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 dados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8886" y="4127753"/>
            <a:ext cx="4231640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14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5.</a:t>
            </a:r>
            <a:r>
              <a:rPr kumimoji="0" sz="1600" b="1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BANCO</a:t>
            </a:r>
            <a:r>
              <a:rPr kumimoji="0" sz="1600" b="1" i="0" u="none" strike="noStrike" kern="1200" cap="none" spc="14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6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1600" b="1" i="0" u="none" strike="noStrike" kern="1200" cap="none" spc="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DADOS</a:t>
            </a:r>
            <a:r>
              <a:rPr kumimoji="0" sz="1600" b="1" i="0" u="none" strike="noStrike" kern="1200" cap="none" spc="1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RELACIONAL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PROF.</a:t>
            </a:r>
            <a:r>
              <a:rPr kumimoji="0" sz="1600" b="1" i="0" u="none" strike="noStrike" kern="1200" cap="none" spc="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LEANDRO</a:t>
            </a:r>
            <a:r>
              <a:rPr kumimoji="0" sz="1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152830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1509141" y="2895600"/>
            <a:ext cx="5006975" cy="498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Banco</a:t>
            </a:r>
            <a:r>
              <a:rPr spc="-20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5" dirty="0"/>
              <a:t>dados</a:t>
            </a:r>
            <a:r>
              <a:rPr spc="-20" dirty="0"/>
              <a:t> </a:t>
            </a:r>
            <a:r>
              <a:rPr spc="-5" dirty="0"/>
              <a:t>relacional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09141" y="3885438"/>
            <a:ext cx="3300729" cy="903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15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PÍT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</a:t>
            </a:r>
            <a:r>
              <a:rPr kumimoji="0" sz="1600" b="1" i="0" u="none" strike="noStrike" kern="1200" cap="none" spc="-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-10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</a:t>
            </a:r>
            <a:r>
              <a:rPr kumimoji="0" sz="1600" b="1" i="0" u="none" strike="noStrike" kern="1200" cap="none" spc="-5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</a:t>
            </a:r>
            <a:r>
              <a:rPr kumimoji="0" sz="1600" b="1" i="0" u="none" strike="noStrike" kern="1200" cap="none" spc="-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1" i="0" u="none" strike="noStrike" kern="1200" cap="none" spc="-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LING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GE</a:t>
            </a:r>
            <a:r>
              <a:rPr kumimoji="0" sz="1600" b="1" i="0" u="none" strike="noStrike" kern="1200" cap="none" spc="-24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</a:t>
            </a:r>
            <a:r>
              <a:rPr kumimoji="0" sz="1600" b="1" i="0" u="none" strike="noStrike" kern="1200" cap="none" spc="-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SQL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1" i="0" u="none" strike="noStrike" kern="1200" cap="none" spc="-23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1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2327483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199453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Nesta</a:t>
            </a:r>
            <a:r>
              <a:rPr spc="-35" dirty="0"/>
              <a:t> </a:t>
            </a:r>
            <a:r>
              <a:rPr spc="-5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3481070" cy="9156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Introdução</a:t>
            </a:r>
            <a:r>
              <a:rPr kumimoji="0" sz="2000" b="0" i="0" u="none" strike="noStrike" kern="1200" cap="none" spc="-7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linhagem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Comandos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básicos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5266444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470217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</a:t>
            </a:r>
            <a:r>
              <a:rPr spc="-15" dirty="0"/>
              <a:t> </a:t>
            </a:r>
            <a:r>
              <a:rPr spc="-5" dirty="0"/>
              <a:t>que</a:t>
            </a:r>
            <a:r>
              <a:rPr spc="-20" dirty="0"/>
              <a:t> </a:t>
            </a:r>
            <a:r>
              <a:rPr spc="-5" dirty="0"/>
              <a:t>é linguagem</a:t>
            </a:r>
            <a:r>
              <a:rPr spc="-20" dirty="0"/>
              <a:t> </a:t>
            </a:r>
            <a:r>
              <a:rPr spc="-5" dirty="0"/>
              <a:t>SQL?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7885430" cy="19583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significa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Linguagem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Consulta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Estruturada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446405" algn="l"/>
                <a:tab pos="447675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linguagem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programação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utilizada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manipular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banco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relacional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Utilizada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analisar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executar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tarefas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tabelas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30817679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5503673" cy="4892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 err="1" smtClean="0"/>
              <a:t>Por</a:t>
            </a:r>
            <a:r>
              <a:rPr lang="pt-BR" spc="30" dirty="0" smtClean="0"/>
              <a:t> </a:t>
            </a:r>
            <a:r>
              <a:rPr spc="30" dirty="0" smtClean="0"/>
              <a:t>que</a:t>
            </a:r>
            <a:r>
              <a:rPr spc="95" dirty="0" smtClean="0"/>
              <a:t> </a:t>
            </a:r>
            <a:r>
              <a:rPr spc="30" dirty="0"/>
              <a:t>aprender</a:t>
            </a:r>
            <a:r>
              <a:rPr spc="135" dirty="0"/>
              <a:t> </a:t>
            </a:r>
            <a:r>
              <a:rPr spc="25" dirty="0"/>
              <a:t>SQL?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7772400" cy="19583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usado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qualquer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lugar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 mundo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Possui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alta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demanda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devido estar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presente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muitas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empresas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l" defTabSz="914400" rtl="0" eaLnBrk="1" fontAlgn="auto" latinLnBrk="0" hangingPunct="1">
              <a:lnSpc>
                <a:spcPct val="150100"/>
              </a:lnSpc>
              <a:spcBef>
                <a:spcPts val="10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linguagem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fundamental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qualquer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profissional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análise, </a:t>
            </a:r>
            <a:r>
              <a:rPr kumimoji="0" sz="2000" b="0" i="0" u="none" strike="noStrike" kern="1200" cap="none" spc="-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ciência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engenharia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81876631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3627" y="973073"/>
            <a:ext cx="249745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/>
              <a:t>Classes</a:t>
            </a:r>
            <a:r>
              <a:rPr spc="100" dirty="0"/>
              <a:t> </a:t>
            </a:r>
            <a:r>
              <a:rPr spc="25" dirty="0"/>
              <a:t>SQL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4784090" cy="2084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DDL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-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</a:t>
            </a:r>
            <a:r>
              <a:rPr kumimoji="0" sz="2000" b="0" i="1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Definition</a:t>
            </a:r>
            <a:r>
              <a:rPr kumimoji="0" sz="2000" b="0" i="1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Language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DML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-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</a:t>
            </a:r>
            <a:r>
              <a:rPr kumimoji="0" sz="2000" b="0" i="1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Manipulation</a:t>
            </a:r>
            <a:r>
              <a:rPr kumimoji="0" sz="2000" b="0" i="1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Language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447040" marR="0" lvl="0" indent="-434975" algn="l" defTabSz="914400" rtl="0" eaLnBrk="1" fontAlgn="auto" latinLnBrk="0" hangingPunct="1">
              <a:lnSpc>
                <a:spcPct val="100000"/>
              </a:lnSpc>
              <a:spcBef>
                <a:spcPts val="22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446405" algn="l"/>
                <a:tab pos="44767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TCL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-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Transactional</a:t>
            </a:r>
            <a:r>
              <a:rPr kumimoji="0" sz="2000" b="0" i="1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</a:t>
            </a:r>
            <a:r>
              <a:rPr kumimoji="0" sz="2000" b="0" i="1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Language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DCL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-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Data</a:t>
            </a:r>
            <a:r>
              <a:rPr kumimoji="0" sz="2000" b="0" i="1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Control</a:t>
            </a:r>
            <a:r>
              <a:rPr kumimoji="0" sz="2000" b="0" i="1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Language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1714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600583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Conceito</a:t>
            </a:r>
            <a:r>
              <a:rPr spc="100" dirty="0"/>
              <a:t> </a:t>
            </a:r>
            <a:r>
              <a:rPr spc="15" dirty="0"/>
              <a:t>de</a:t>
            </a:r>
            <a:r>
              <a:rPr spc="80" dirty="0"/>
              <a:t> </a:t>
            </a:r>
            <a:r>
              <a:rPr spc="35" dirty="0"/>
              <a:t>conhecimento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106859"/>
            <a:ext cx="5409565" cy="941069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447040" marR="0" lvl="0" indent="-434975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446405" algn="l"/>
                <a:tab pos="447675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informação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 dado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trabalhado,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então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conhecimento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informação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trabalhada.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05583" y="3364991"/>
            <a:ext cx="4489450" cy="3493135"/>
            <a:chOff x="2005583" y="3364991"/>
            <a:chExt cx="4489450" cy="349313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5583" y="6419087"/>
              <a:ext cx="4488942" cy="4389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0823" y="3364991"/>
              <a:ext cx="4460748" cy="3064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079543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581279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/>
              <a:t>DDL</a:t>
            </a:r>
            <a:r>
              <a:rPr spc="110" dirty="0"/>
              <a:t> </a:t>
            </a:r>
            <a:r>
              <a:rPr spc="-5" dirty="0"/>
              <a:t>-</a:t>
            </a:r>
            <a:r>
              <a:rPr spc="100" dirty="0"/>
              <a:t> </a:t>
            </a:r>
            <a:r>
              <a:rPr b="0" i="1" spc="25" dirty="0">
                <a:latin typeface="Arial"/>
                <a:cs typeface="Arial"/>
              </a:rPr>
              <a:t>Data</a:t>
            </a:r>
            <a:r>
              <a:rPr b="0" i="1" spc="145" dirty="0">
                <a:latin typeface="Arial"/>
                <a:cs typeface="Arial"/>
              </a:rPr>
              <a:t> </a:t>
            </a:r>
            <a:r>
              <a:rPr b="0" i="1" spc="35" dirty="0">
                <a:latin typeface="Arial"/>
                <a:cs typeface="Arial"/>
              </a:rPr>
              <a:t>Definition</a:t>
            </a:r>
            <a:r>
              <a:rPr b="0" i="1" spc="170" dirty="0">
                <a:latin typeface="Arial"/>
                <a:cs typeface="Arial"/>
              </a:rPr>
              <a:t> </a:t>
            </a:r>
            <a:r>
              <a:rPr b="0" i="1" spc="35" dirty="0">
                <a:latin typeface="Arial"/>
                <a:cs typeface="Arial"/>
              </a:rPr>
              <a:t>Language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6161405" cy="19583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Linguagem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Definição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Criar,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alterar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excluir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objetos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banco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l" defTabSz="914400" rtl="0" eaLnBrk="1" fontAlgn="auto" latinLnBrk="0" hangingPunct="1">
              <a:lnSpc>
                <a:spcPct val="150100"/>
              </a:lnSpc>
              <a:spcBef>
                <a:spcPts val="10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Utilizada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 momento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criar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 etapa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geração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esquema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físico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banco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78854965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646239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" dirty="0"/>
              <a:t>DML</a:t>
            </a:r>
            <a:r>
              <a:rPr spc="110" dirty="0"/>
              <a:t> </a:t>
            </a:r>
            <a:r>
              <a:rPr spc="-5" dirty="0"/>
              <a:t>-</a:t>
            </a:r>
            <a:r>
              <a:rPr spc="95" dirty="0"/>
              <a:t> </a:t>
            </a:r>
            <a:r>
              <a:rPr b="0" i="1" spc="25" dirty="0">
                <a:latin typeface="Arial"/>
                <a:cs typeface="Arial"/>
              </a:rPr>
              <a:t>Data</a:t>
            </a:r>
            <a:r>
              <a:rPr b="0" i="1" spc="125" dirty="0">
                <a:latin typeface="Arial"/>
                <a:cs typeface="Arial"/>
              </a:rPr>
              <a:t> </a:t>
            </a:r>
            <a:r>
              <a:rPr b="0" i="1" spc="40" dirty="0">
                <a:latin typeface="Arial"/>
                <a:cs typeface="Arial"/>
              </a:rPr>
              <a:t>Manipulation</a:t>
            </a:r>
            <a:r>
              <a:rPr b="0" i="1" spc="170" dirty="0">
                <a:latin typeface="Arial"/>
                <a:cs typeface="Arial"/>
              </a:rPr>
              <a:t> </a:t>
            </a:r>
            <a:r>
              <a:rPr b="0" i="1" spc="35" dirty="0">
                <a:latin typeface="Arial"/>
                <a:cs typeface="Arial"/>
              </a:rPr>
              <a:t>Language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5763260" cy="19583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Linguagem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manipulação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Selecionar,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inserir,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filtrar,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atualizar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l" defTabSz="914400" rtl="0" eaLnBrk="1" fontAlgn="auto" latinLnBrk="0" hangingPunct="1">
              <a:lnSpc>
                <a:spcPct val="150100"/>
              </a:lnSpc>
              <a:spcBef>
                <a:spcPts val="10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São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comandos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mais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usados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sistemas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bancos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dados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relacionais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50126045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696849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5" dirty="0"/>
              <a:t>TCL</a:t>
            </a:r>
            <a:r>
              <a:rPr spc="90" dirty="0"/>
              <a:t> </a:t>
            </a:r>
            <a:r>
              <a:rPr spc="-5" dirty="0"/>
              <a:t>-</a:t>
            </a:r>
            <a:r>
              <a:rPr spc="90" dirty="0"/>
              <a:t> </a:t>
            </a:r>
            <a:r>
              <a:rPr b="0" i="1" spc="40" dirty="0">
                <a:latin typeface="Arial"/>
                <a:cs typeface="Arial"/>
              </a:rPr>
              <a:t>Transactional</a:t>
            </a:r>
            <a:r>
              <a:rPr b="0" i="1" spc="165" dirty="0">
                <a:latin typeface="Arial"/>
                <a:cs typeface="Arial"/>
              </a:rPr>
              <a:t> </a:t>
            </a:r>
            <a:r>
              <a:rPr b="0" i="1" spc="35" dirty="0">
                <a:latin typeface="Arial"/>
                <a:cs typeface="Arial"/>
              </a:rPr>
              <a:t>Control</a:t>
            </a:r>
            <a:r>
              <a:rPr b="0" i="1" spc="150" dirty="0">
                <a:latin typeface="Arial"/>
                <a:cs typeface="Arial"/>
              </a:rPr>
              <a:t> </a:t>
            </a:r>
            <a:r>
              <a:rPr b="0" i="1" spc="35" dirty="0">
                <a:latin typeface="Arial"/>
                <a:cs typeface="Arial"/>
              </a:rPr>
              <a:t>Language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6128385" cy="19583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Linguagem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controle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transação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COMMIT,</a:t>
            </a:r>
            <a:r>
              <a:rPr kumimoji="0" sz="2000" b="0" i="1" u="none" strike="noStrike" kern="1200" cap="none" spc="-7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ROLLBACK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6555" marR="5080" lvl="0" indent="-364490" algn="l" defTabSz="914400" rtl="0" eaLnBrk="1" fontAlgn="auto" latinLnBrk="0" hangingPunct="1">
              <a:lnSpc>
                <a:spcPct val="150100"/>
              </a:lnSpc>
              <a:spcBef>
                <a:spcPts val="10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São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usados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gerenciar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mudanças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feitas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por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instruções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DML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90424092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542099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20" dirty="0"/>
              <a:t>DCL</a:t>
            </a:r>
            <a:r>
              <a:rPr spc="110" dirty="0"/>
              <a:t> </a:t>
            </a:r>
            <a:r>
              <a:rPr spc="-5" dirty="0"/>
              <a:t>-</a:t>
            </a:r>
            <a:r>
              <a:rPr spc="100" dirty="0"/>
              <a:t> </a:t>
            </a:r>
            <a:r>
              <a:rPr b="0" i="1" spc="25" dirty="0">
                <a:latin typeface="Arial"/>
                <a:cs typeface="Arial"/>
              </a:rPr>
              <a:t>Data</a:t>
            </a:r>
            <a:r>
              <a:rPr b="0" i="1" spc="140" dirty="0">
                <a:latin typeface="Arial"/>
                <a:cs typeface="Arial"/>
              </a:rPr>
              <a:t> </a:t>
            </a:r>
            <a:r>
              <a:rPr b="0" i="1" spc="30" dirty="0">
                <a:latin typeface="Arial"/>
                <a:cs typeface="Arial"/>
              </a:rPr>
              <a:t>Control</a:t>
            </a:r>
            <a:r>
              <a:rPr b="0" i="1" spc="170" dirty="0">
                <a:latin typeface="Arial"/>
                <a:cs typeface="Arial"/>
              </a:rPr>
              <a:t> </a:t>
            </a:r>
            <a:r>
              <a:rPr b="0" i="1" spc="35" dirty="0">
                <a:latin typeface="Arial"/>
                <a:cs typeface="Arial"/>
              </a:rPr>
              <a:t>Language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6473190" cy="19583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Linguagem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Controle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Acesso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Dados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GRANT,</a:t>
            </a:r>
            <a:r>
              <a:rPr kumimoji="0" sz="2000" b="0" i="1" u="none" strike="noStrike" kern="1200" cap="none" spc="-6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REVOKE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6555" marR="5080" lvl="0" indent="-364490" algn="l" defTabSz="914400" rtl="0" eaLnBrk="1" fontAlgn="auto" latinLnBrk="0" hangingPunct="1">
              <a:lnSpc>
                <a:spcPct val="150100"/>
              </a:lnSpc>
              <a:spcBef>
                <a:spcPts val="10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São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usados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controle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acesso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 gerenciamento </a:t>
            </a:r>
            <a:r>
              <a:rPr kumimoji="0" sz="2000" b="0" i="0" u="none" strike="noStrike" kern="1200" cap="none" spc="-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permissões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usuários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 banco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9725413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304292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/>
              <a:t>Comandos</a:t>
            </a:r>
            <a:r>
              <a:rPr spc="65" dirty="0"/>
              <a:t> </a:t>
            </a:r>
            <a:r>
              <a:rPr spc="25" dirty="0"/>
              <a:t>SQL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1367" y="2007107"/>
            <a:ext cx="7060692" cy="444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4730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304292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/>
              <a:t>Comandos</a:t>
            </a:r>
            <a:r>
              <a:rPr spc="65" dirty="0"/>
              <a:t> </a:t>
            </a:r>
            <a:r>
              <a:rPr spc="25" dirty="0"/>
              <a:t>SQL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01367" y="2007107"/>
            <a:ext cx="7061200" cy="4445635"/>
            <a:chOff x="1801367" y="2007107"/>
            <a:chExt cx="7061200" cy="444563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01367" y="2007107"/>
              <a:ext cx="7060692" cy="4445508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966965" y="2772918"/>
              <a:ext cx="1757680" cy="2482850"/>
            </a:xfrm>
            <a:custGeom>
              <a:avLst/>
              <a:gdLst/>
              <a:ahLst/>
              <a:cxnLst/>
              <a:rect l="l" t="t" r="r" b="b"/>
              <a:pathLst>
                <a:path w="1757679" h="2482850">
                  <a:moveTo>
                    <a:pt x="0" y="2482595"/>
                  </a:moveTo>
                  <a:lnTo>
                    <a:pt x="1757172" y="2482595"/>
                  </a:lnTo>
                  <a:lnTo>
                    <a:pt x="1757172" y="0"/>
                  </a:lnTo>
                  <a:lnTo>
                    <a:pt x="0" y="0"/>
                  </a:lnTo>
                  <a:lnTo>
                    <a:pt x="0" y="248259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612298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160464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/>
              <a:t>SE</a:t>
            </a:r>
            <a:r>
              <a:rPr spc="40" dirty="0"/>
              <a:t>L</a:t>
            </a:r>
            <a:r>
              <a:rPr spc="35" dirty="0"/>
              <a:t>EC</a:t>
            </a:r>
            <a:r>
              <a:rPr spc="-5" dirty="0"/>
              <a:t>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106859"/>
            <a:ext cx="6341110" cy="941069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Instrução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utilizada para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retornar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(consultar)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armazenados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banco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468367" y="3308603"/>
            <a:ext cx="2506345" cy="3549650"/>
            <a:chOff x="4468367" y="3308603"/>
            <a:chExt cx="2506345" cy="35496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68367" y="5775962"/>
              <a:ext cx="2506217" cy="10820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3607" y="3308603"/>
              <a:ext cx="2478023" cy="2478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76976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160464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/>
              <a:t>SE</a:t>
            </a:r>
            <a:r>
              <a:rPr spc="40" dirty="0"/>
              <a:t>L</a:t>
            </a:r>
            <a:r>
              <a:rPr spc="35" dirty="0"/>
              <a:t>EC</a:t>
            </a:r>
            <a:r>
              <a:rPr spc="-5" dirty="0"/>
              <a:t>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0011" y="2505455"/>
            <a:ext cx="7388352" cy="24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9567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498157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/>
              <a:t>Junção</a:t>
            </a:r>
            <a:r>
              <a:rPr spc="130" dirty="0"/>
              <a:t> </a:t>
            </a:r>
            <a:r>
              <a:rPr spc="20" dirty="0"/>
              <a:t>de</a:t>
            </a:r>
            <a:r>
              <a:rPr spc="95" dirty="0"/>
              <a:t> </a:t>
            </a:r>
            <a:r>
              <a:rPr spc="30" dirty="0"/>
              <a:t>Tabelas</a:t>
            </a:r>
            <a:r>
              <a:rPr spc="145" dirty="0"/>
              <a:t> </a:t>
            </a:r>
            <a:r>
              <a:rPr spc="30" dirty="0"/>
              <a:t>(JOIN)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106859"/>
            <a:ext cx="6176010" cy="941069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Instrução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utilizada para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realizar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junções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tabelas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baseada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campo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chave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3884" y="3406140"/>
            <a:ext cx="3916679" cy="264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2632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498157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/>
              <a:t>Junção</a:t>
            </a:r>
            <a:r>
              <a:rPr spc="130" dirty="0"/>
              <a:t> </a:t>
            </a:r>
            <a:r>
              <a:rPr spc="20" dirty="0"/>
              <a:t>de</a:t>
            </a:r>
            <a:r>
              <a:rPr spc="95" dirty="0"/>
              <a:t> </a:t>
            </a:r>
            <a:r>
              <a:rPr spc="30" dirty="0"/>
              <a:t>Tabelas</a:t>
            </a:r>
            <a:r>
              <a:rPr spc="145" dirty="0"/>
              <a:t> </a:t>
            </a:r>
            <a:r>
              <a:rPr spc="30" dirty="0"/>
              <a:t>(JOIN)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6504" y="2173223"/>
            <a:ext cx="6589776" cy="29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75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45561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Estruturas</a:t>
            </a:r>
            <a:r>
              <a:rPr spc="100" dirty="0"/>
              <a:t> </a:t>
            </a:r>
            <a:r>
              <a:rPr spc="15" dirty="0"/>
              <a:t>de</a:t>
            </a:r>
            <a:r>
              <a:rPr spc="80" dirty="0"/>
              <a:t> </a:t>
            </a:r>
            <a:r>
              <a:rPr spc="30" dirty="0"/>
              <a:t>dados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259025"/>
            <a:ext cx="5059680" cy="1763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16890" marR="0" lvl="0" indent="-50482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516890" algn="l"/>
                <a:tab pos="51752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Existem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3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diferentes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tipos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estruturas: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821690" marR="0" lvl="1" indent="-352425" algn="l" defTabSz="914400" rtl="0" eaLnBrk="1" fontAlgn="auto" latinLnBrk="0" hangingPunct="1">
              <a:lnSpc>
                <a:spcPct val="100000"/>
              </a:lnSpc>
              <a:spcBef>
                <a:spcPts val="163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>
                <a:tab pos="821690" algn="l"/>
                <a:tab pos="82232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estruturados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821690" marR="0" lvl="1" indent="-352425" algn="l" defTabSz="914400" rtl="0" eaLnBrk="1" fontAlgn="auto" latinLnBrk="0" hangingPunct="1">
              <a:lnSpc>
                <a:spcPct val="100000"/>
              </a:lnSpc>
              <a:spcBef>
                <a:spcPts val="158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>
                <a:tab pos="821690" algn="l"/>
                <a:tab pos="82232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não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estruturados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821690" marR="0" lvl="1" indent="-352425" algn="l" defTabSz="914400" rtl="0" eaLnBrk="1" fontAlgn="auto" latinLnBrk="0" hangingPunct="1">
              <a:lnSpc>
                <a:spcPct val="100000"/>
              </a:lnSpc>
              <a:spcBef>
                <a:spcPts val="158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>
                <a:tab pos="821690" algn="l"/>
                <a:tab pos="822325" algn="l"/>
              </a:tabLst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semiestruturados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96342379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6420" y="2188464"/>
            <a:ext cx="6918959" cy="29809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498157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/>
              <a:t>Junção</a:t>
            </a:r>
            <a:r>
              <a:rPr spc="130" dirty="0"/>
              <a:t> </a:t>
            </a:r>
            <a:r>
              <a:rPr spc="20" dirty="0"/>
              <a:t>de</a:t>
            </a:r>
            <a:r>
              <a:rPr spc="95" dirty="0"/>
              <a:t> </a:t>
            </a:r>
            <a:r>
              <a:rPr spc="30" dirty="0"/>
              <a:t>Tabelas</a:t>
            </a:r>
            <a:r>
              <a:rPr spc="145" dirty="0"/>
              <a:t> </a:t>
            </a:r>
            <a:r>
              <a:rPr spc="30" dirty="0"/>
              <a:t>(JOIN)</a:t>
            </a:r>
          </a:p>
        </p:txBody>
      </p:sp>
    </p:spTree>
    <p:extLst>
      <p:ext uri="{BB962C8B-B14F-4D97-AF65-F5344CB8AC3E}">
        <p14:creationId xmlns:p14="http://schemas.microsoft.com/office/powerpoint/2010/main" val="33862328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83664" y="2209800"/>
            <a:ext cx="6781800" cy="30022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498157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/>
              <a:t>Junção</a:t>
            </a:r>
            <a:r>
              <a:rPr spc="130" dirty="0"/>
              <a:t> </a:t>
            </a:r>
            <a:r>
              <a:rPr spc="20" dirty="0"/>
              <a:t>de</a:t>
            </a:r>
            <a:r>
              <a:rPr spc="95" dirty="0"/>
              <a:t> </a:t>
            </a:r>
            <a:r>
              <a:rPr spc="30" dirty="0"/>
              <a:t>Tabelas</a:t>
            </a:r>
            <a:r>
              <a:rPr spc="145" dirty="0"/>
              <a:t> </a:t>
            </a:r>
            <a:r>
              <a:rPr spc="30" dirty="0"/>
              <a:t>(JOIN)</a:t>
            </a:r>
          </a:p>
        </p:txBody>
      </p:sp>
    </p:spTree>
    <p:extLst>
      <p:ext uri="{BB962C8B-B14F-4D97-AF65-F5344CB8AC3E}">
        <p14:creationId xmlns:p14="http://schemas.microsoft.com/office/powerpoint/2010/main" val="107229507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519239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/>
              <a:t>Agrupamento</a:t>
            </a:r>
            <a:r>
              <a:rPr spc="160" dirty="0"/>
              <a:t> </a:t>
            </a:r>
            <a:r>
              <a:rPr spc="30" dirty="0"/>
              <a:t>(GROUP</a:t>
            </a:r>
            <a:r>
              <a:rPr spc="130" dirty="0"/>
              <a:t> </a:t>
            </a:r>
            <a:r>
              <a:rPr spc="25" dirty="0"/>
              <a:t>BY)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58674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Utilizado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realizar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agrupamento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496311" y="2778251"/>
            <a:ext cx="3972560" cy="4079875"/>
            <a:chOff x="2496311" y="2778251"/>
            <a:chExt cx="3972560" cy="40798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96311" y="5672324"/>
              <a:ext cx="3972305" cy="11856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11551" y="2778251"/>
              <a:ext cx="3944112" cy="29047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700819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519176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/>
              <a:t>Agrupamento</a:t>
            </a:r>
            <a:r>
              <a:rPr spc="165" dirty="0"/>
              <a:t> </a:t>
            </a:r>
            <a:r>
              <a:rPr spc="30" dirty="0"/>
              <a:t>(GROUP</a:t>
            </a:r>
            <a:r>
              <a:rPr spc="135" dirty="0"/>
              <a:t> </a:t>
            </a:r>
            <a:r>
              <a:rPr spc="20" dirty="0"/>
              <a:t>BY)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81555" y="2551176"/>
            <a:ext cx="6986016" cy="19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65318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08089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/>
              <a:t>C</a:t>
            </a:r>
            <a:r>
              <a:rPr spc="40" dirty="0"/>
              <a:t>on</a:t>
            </a:r>
            <a:r>
              <a:rPr spc="35" dirty="0"/>
              <a:t>c</a:t>
            </a:r>
            <a:r>
              <a:rPr spc="40" dirty="0"/>
              <a:t>lu</a:t>
            </a:r>
            <a:r>
              <a:rPr spc="35" dirty="0"/>
              <a:t>sã</a:t>
            </a:r>
            <a:r>
              <a:rPr spc="-5" dirty="0"/>
              <a:t>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106859"/>
            <a:ext cx="6088380" cy="941069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Introduzimos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Linguagem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ilustramos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comandos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vamos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utilizar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decorrer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curso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54844782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54317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/>
              <a:t>Próxima</a:t>
            </a:r>
            <a:r>
              <a:rPr spc="75" dirty="0"/>
              <a:t> </a:t>
            </a:r>
            <a:r>
              <a:rPr spc="30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106859"/>
            <a:ext cx="5342890" cy="941069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Configuração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MySQL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apresentação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Workbench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42142207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8886" y="3253232"/>
            <a:ext cx="609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 e obtenção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 dados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8886" y="4127753"/>
            <a:ext cx="4231640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14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5.</a:t>
            </a:r>
            <a:r>
              <a:rPr kumimoji="0" sz="1600" b="1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BANCO</a:t>
            </a:r>
            <a:r>
              <a:rPr kumimoji="0" sz="1600" b="1" i="0" u="none" strike="noStrike" kern="1200" cap="none" spc="14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6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1600" b="1" i="0" u="none" strike="noStrike" kern="1200" cap="none" spc="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DADOS</a:t>
            </a:r>
            <a:r>
              <a:rPr kumimoji="0" sz="1600" b="1" i="0" u="none" strike="noStrike" kern="1200" cap="none" spc="1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RELACIONAL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PROF.</a:t>
            </a:r>
            <a:r>
              <a:rPr kumimoji="0" sz="1600" b="1" i="0" u="none" strike="noStrike" kern="1200" cap="none" spc="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LEANDRO</a:t>
            </a:r>
            <a:r>
              <a:rPr kumimoji="0" sz="1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737863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1509141" y="2819400"/>
            <a:ext cx="5006975" cy="498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Banco</a:t>
            </a:r>
            <a:r>
              <a:rPr spc="-20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5" dirty="0"/>
              <a:t>dados</a:t>
            </a:r>
            <a:r>
              <a:rPr spc="-20" dirty="0"/>
              <a:t> </a:t>
            </a:r>
            <a:r>
              <a:rPr spc="-5" dirty="0"/>
              <a:t>relacional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09141" y="3885438"/>
            <a:ext cx="7254875" cy="903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-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5.</a:t>
            </a:r>
            <a:r>
              <a:rPr kumimoji="0" sz="1600" b="1" i="0" u="none" strike="noStrike" kern="1200" cap="none" spc="-10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AULA</a:t>
            </a:r>
            <a:r>
              <a:rPr kumimoji="0" sz="1600" b="1" i="0" u="none" strike="noStrike" kern="1200" cap="none" spc="-5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5.3</a:t>
            </a:r>
            <a:r>
              <a:rPr kumimoji="0" sz="1600" b="1" i="0" u="none" strike="noStrike" kern="1200" cap="none" spc="-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CONFIGURAÇÃO</a:t>
            </a:r>
            <a:r>
              <a:rPr kumimoji="0" sz="1600" b="1" i="0" u="none" strike="noStrike" kern="1200" cap="none" spc="-4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MySQL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APRESENTAÇÃO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WORKBENCH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1" i="0" u="none" strike="noStrike" kern="1200" cap="none" spc="-23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1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133919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199453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Nesta</a:t>
            </a:r>
            <a:r>
              <a:rPr spc="-35" dirty="0"/>
              <a:t> </a:t>
            </a:r>
            <a:r>
              <a:rPr spc="-5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5059045" cy="9156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Configurar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conexão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servidor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MySQL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Apresentar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interface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Workbench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0365535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08089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/>
              <a:t>C</a:t>
            </a:r>
            <a:r>
              <a:rPr spc="40" dirty="0"/>
              <a:t>on</a:t>
            </a:r>
            <a:r>
              <a:rPr spc="35" dirty="0"/>
              <a:t>c</a:t>
            </a:r>
            <a:r>
              <a:rPr spc="40" dirty="0"/>
              <a:t>lu</a:t>
            </a:r>
            <a:r>
              <a:rPr spc="35" dirty="0"/>
              <a:t>sã</a:t>
            </a:r>
            <a:r>
              <a:rPr spc="-5" dirty="0"/>
              <a:t>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106859"/>
            <a:ext cx="6072505" cy="152463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Aprendemos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configurar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conexão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banco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MySQL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Apresentar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interface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Workbench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301599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44456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Dados</a:t>
            </a:r>
            <a:r>
              <a:rPr spc="75" dirty="0"/>
              <a:t> </a:t>
            </a:r>
            <a:r>
              <a:rPr spc="35" dirty="0"/>
              <a:t>estruturados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106859"/>
            <a:ext cx="4174490" cy="152463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  <a:tab pos="1016635" algn="l"/>
                <a:tab pos="1699260" algn="l"/>
                <a:tab pos="297497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São	bem	definidos,	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inflexíveis,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própria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criação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  <a:tab pos="1013460" algn="l"/>
                <a:tab pos="1322705" algn="l"/>
                <a:tab pos="2423795" algn="l"/>
                <a:tab pos="3018155" algn="l"/>
                <a:tab pos="372364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Não	é	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possível	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	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tipos	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85053" y="2259025"/>
            <a:ext cx="24066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1303020" algn="l"/>
                <a:tab pos="210947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	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nt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	da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10936" y="3300476"/>
            <a:ext cx="25793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873760" algn="l"/>
                <a:tab pos="215709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	difer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nt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	d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2875" y="3757371"/>
            <a:ext cx="5295265" cy="814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estruturas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preestabelecidas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sejam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carregados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457200" marR="0" lvl="0" indent="-352425" algn="l" defTabSz="914400" rtl="0" eaLnBrk="1" fontAlgn="auto" latinLnBrk="0" hangingPunct="1">
              <a:lnSpc>
                <a:spcPct val="100000"/>
              </a:lnSpc>
              <a:spcBef>
                <a:spcPts val="1639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>
                <a:tab pos="457200" algn="l"/>
                <a:tab pos="457834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Inserir um dado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textual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 coluna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numérica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99130" y="5292978"/>
            <a:ext cx="509206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17600" algn="l"/>
                <a:tab pos="1626235" algn="l"/>
                <a:tab pos="2574290" algn="l"/>
                <a:tab pos="3085465" algn="l"/>
                <a:tab pos="4074160" algn="l"/>
              </a:tabLst>
              <a:defRPr/>
            </a:pPr>
            <a:r>
              <a:rPr kumimoji="0" sz="2000" b="0" i="0" u="none" strike="noStrike" kern="1200" cap="none" spc="-2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belas	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	Ban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	de	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ad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s,	planilhas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8613" y="5141214"/>
            <a:ext cx="162179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6555" marR="5080" lvl="0" indent="-364490" algn="l" defTabSz="914400" rtl="0" eaLnBrk="1" fontAlgn="auto" latinLnBrk="0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Exemplo: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eletrôni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10648032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54317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/>
              <a:t>Próxima</a:t>
            </a:r>
            <a:r>
              <a:rPr spc="75" dirty="0"/>
              <a:t> </a:t>
            </a:r>
            <a:r>
              <a:rPr spc="30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57397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Criar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estrutura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tabelas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armazenamento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887381490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8886" y="3253232"/>
            <a:ext cx="609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 e obtenção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 dados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8886" y="4127753"/>
            <a:ext cx="5360670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16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6.</a:t>
            </a:r>
            <a:r>
              <a:rPr kumimoji="0" sz="1600" b="1" i="0" u="none" strike="noStrike" kern="1200" cap="none" spc="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PRÁTICA</a:t>
            </a:r>
            <a:r>
              <a:rPr kumimoji="0" sz="1400" b="0" i="0" u="none" strike="noStrike" kern="1200" cap="none" spc="14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UTILIZANDO</a:t>
            </a:r>
            <a:r>
              <a:rPr kumimoji="0" sz="1400" b="0" i="0" u="none" strike="noStrike" kern="1200" cap="none" spc="1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9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1400" b="0" i="0" u="none" strike="noStrike" kern="1200" cap="none" spc="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BANCO</a:t>
            </a:r>
            <a:r>
              <a:rPr kumimoji="0" sz="1400" b="0" i="0" u="none" strike="noStrike" kern="1200" cap="none" spc="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1400" b="0" i="0" u="none" strike="noStrike" kern="1200" cap="none" spc="1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1400" b="0" i="0" u="none" strike="noStrike" kern="1200" cap="none" spc="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MYSQL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PROF.</a:t>
            </a:r>
            <a:r>
              <a:rPr kumimoji="0" sz="1600" b="1" i="0" u="none" strike="noStrike" kern="1200" cap="none" spc="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LEANDRO</a:t>
            </a:r>
            <a:r>
              <a:rPr kumimoji="0" sz="1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935022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1509141" y="2819400"/>
            <a:ext cx="66167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/>
              <a:t>Prática</a:t>
            </a:r>
            <a:r>
              <a:rPr sz="2500" dirty="0"/>
              <a:t> </a:t>
            </a:r>
            <a:r>
              <a:rPr sz="2500" spc="-5" dirty="0"/>
              <a:t>utilizando</a:t>
            </a:r>
            <a:r>
              <a:rPr sz="2500" spc="25" dirty="0"/>
              <a:t> </a:t>
            </a:r>
            <a:r>
              <a:rPr sz="2500" spc="-5" dirty="0"/>
              <a:t>o</a:t>
            </a:r>
            <a:r>
              <a:rPr sz="2500" dirty="0"/>
              <a:t> </a:t>
            </a:r>
            <a:r>
              <a:rPr sz="2500" spc="-5" dirty="0"/>
              <a:t>banco de</a:t>
            </a:r>
            <a:r>
              <a:rPr sz="2500" spc="5" dirty="0"/>
              <a:t> </a:t>
            </a:r>
            <a:r>
              <a:rPr sz="2500" spc="-5" dirty="0"/>
              <a:t>dados</a:t>
            </a:r>
            <a:r>
              <a:rPr sz="2500" dirty="0"/>
              <a:t> </a:t>
            </a:r>
            <a:r>
              <a:rPr sz="2500" spc="-10" dirty="0"/>
              <a:t>MySQL</a:t>
            </a:r>
            <a:endParaRPr sz="2500"/>
          </a:p>
        </p:txBody>
      </p:sp>
      <p:sp>
        <p:nvSpPr>
          <p:cNvPr id="9" name="object 9"/>
          <p:cNvSpPr txBox="1"/>
          <p:nvPr/>
        </p:nvSpPr>
        <p:spPr>
          <a:xfrm>
            <a:off x="1509141" y="3885438"/>
            <a:ext cx="6977380" cy="903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-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6.</a:t>
            </a:r>
            <a:r>
              <a:rPr kumimoji="0" sz="1600" b="1" i="0" u="none" strike="noStrike" kern="1200" cap="none" spc="-10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AULA</a:t>
            </a:r>
            <a:r>
              <a:rPr kumimoji="0" sz="1600" b="1" i="0" u="none" strike="noStrike" kern="1200" cap="none" spc="-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6.1</a:t>
            </a:r>
            <a:r>
              <a:rPr kumimoji="0" sz="1600" b="1" i="0" u="none" strike="noStrike" kern="1200" cap="none" spc="-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CRIANDO</a:t>
            </a:r>
            <a:r>
              <a:rPr kumimoji="0" sz="1600" b="1" i="0" u="none" strike="noStrike" kern="1200" cap="none" spc="-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ESTRUTURA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TABELAS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PARA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ARMAZENAMENTO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1" i="0" u="none" strike="noStrike" kern="1200" cap="none" spc="-23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1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678317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199453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Nesta</a:t>
            </a:r>
            <a:r>
              <a:rPr spc="-35" dirty="0"/>
              <a:t> </a:t>
            </a:r>
            <a:r>
              <a:rPr spc="-5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28308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Criar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modelo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49591143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541274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/>
              <a:t>Dados</a:t>
            </a:r>
            <a:r>
              <a:rPr spc="75" dirty="0"/>
              <a:t> </a:t>
            </a:r>
            <a:r>
              <a:rPr spc="25" dirty="0"/>
              <a:t>para</a:t>
            </a:r>
            <a:r>
              <a:rPr spc="100" dirty="0"/>
              <a:t> </a:t>
            </a:r>
            <a:r>
              <a:rPr spc="40" dirty="0"/>
              <a:t>armazenamento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9263" y="2136648"/>
            <a:ext cx="7650480" cy="368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78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541274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/>
              <a:t>Dados</a:t>
            </a:r>
            <a:r>
              <a:rPr spc="75" dirty="0"/>
              <a:t> </a:t>
            </a:r>
            <a:r>
              <a:rPr spc="25" dirty="0"/>
              <a:t>para</a:t>
            </a:r>
            <a:r>
              <a:rPr spc="100" dirty="0"/>
              <a:t> </a:t>
            </a:r>
            <a:r>
              <a:rPr spc="40" dirty="0"/>
              <a:t>armazenamento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69263" y="2118360"/>
            <a:ext cx="7650480" cy="3706495"/>
            <a:chOff x="969263" y="2118360"/>
            <a:chExt cx="7650480" cy="37064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9263" y="2136648"/>
              <a:ext cx="7650480" cy="36880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45870" y="2137410"/>
              <a:ext cx="3602990" cy="3616960"/>
            </a:xfrm>
            <a:custGeom>
              <a:avLst/>
              <a:gdLst/>
              <a:ahLst/>
              <a:cxnLst/>
              <a:rect l="l" t="t" r="r" b="b"/>
              <a:pathLst>
                <a:path w="3602990" h="3616960">
                  <a:moveTo>
                    <a:pt x="0" y="3616452"/>
                  </a:moveTo>
                  <a:lnTo>
                    <a:pt x="3602735" y="3616452"/>
                  </a:lnTo>
                  <a:lnTo>
                    <a:pt x="3602735" y="0"/>
                  </a:lnTo>
                  <a:lnTo>
                    <a:pt x="0" y="0"/>
                  </a:lnTo>
                  <a:lnTo>
                    <a:pt x="0" y="3616452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366565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541274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/>
              <a:t>Dados</a:t>
            </a:r>
            <a:r>
              <a:rPr spc="75" dirty="0"/>
              <a:t> </a:t>
            </a:r>
            <a:r>
              <a:rPr spc="25" dirty="0"/>
              <a:t>para</a:t>
            </a:r>
            <a:r>
              <a:rPr spc="100" dirty="0"/>
              <a:t> </a:t>
            </a:r>
            <a:r>
              <a:rPr spc="40" dirty="0"/>
              <a:t>armazenamento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69263" y="2113788"/>
            <a:ext cx="7650480" cy="3710940"/>
            <a:chOff x="969263" y="2113788"/>
            <a:chExt cx="7650480" cy="371094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9263" y="2136648"/>
              <a:ext cx="7650480" cy="36880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645658" y="2132838"/>
              <a:ext cx="832485" cy="3615054"/>
            </a:xfrm>
            <a:custGeom>
              <a:avLst/>
              <a:gdLst/>
              <a:ahLst/>
              <a:cxnLst/>
              <a:rect l="l" t="t" r="r" b="b"/>
              <a:pathLst>
                <a:path w="832485" h="3615054">
                  <a:moveTo>
                    <a:pt x="0" y="3614928"/>
                  </a:moveTo>
                  <a:lnTo>
                    <a:pt x="832103" y="3614928"/>
                  </a:lnTo>
                  <a:lnTo>
                    <a:pt x="832103" y="0"/>
                  </a:lnTo>
                  <a:lnTo>
                    <a:pt x="0" y="0"/>
                  </a:lnTo>
                  <a:lnTo>
                    <a:pt x="0" y="3614928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90280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541274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/>
              <a:t>Dados</a:t>
            </a:r>
            <a:r>
              <a:rPr spc="75" dirty="0"/>
              <a:t> </a:t>
            </a:r>
            <a:r>
              <a:rPr spc="25" dirty="0"/>
              <a:t>para</a:t>
            </a:r>
            <a:r>
              <a:rPr spc="100" dirty="0"/>
              <a:t> </a:t>
            </a:r>
            <a:r>
              <a:rPr spc="40" dirty="0"/>
              <a:t>armazenamento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69263" y="2136648"/>
            <a:ext cx="7650480" cy="3688079"/>
            <a:chOff x="969263" y="2136648"/>
            <a:chExt cx="7650480" cy="368807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9263" y="2136648"/>
              <a:ext cx="7650480" cy="36880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36613" y="2173986"/>
              <a:ext cx="1565275" cy="3615054"/>
            </a:xfrm>
            <a:custGeom>
              <a:avLst/>
              <a:gdLst/>
              <a:ahLst/>
              <a:cxnLst/>
              <a:rect l="l" t="t" r="r" b="b"/>
              <a:pathLst>
                <a:path w="1565275" h="3615054">
                  <a:moveTo>
                    <a:pt x="0" y="3614928"/>
                  </a:moveTo>
                  <a:lnTo>
                    <a:pt x="1565147" y="3614928"/>
                  </a:lnTo>
                  <a:lnTo>
                    <a:pt x="1565147" y="0"/>
                  </a:lnTo>
                  <a:lnTo>
                    <a:pt x="0" y="0"/>
                  </a:lnTo>
                  <a:lnTo>
                    <a:pt x="0" y="3614928"/>
                  </a:lnTo>
                  <a:close/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574791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541274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/>
              <a:t>Dados</a:t>
            </a:r>
            <a:r>
              <a:rPr spc="75" dirty="0"/>
              <a:t> </a:t>
            </a:r>
            <a:r>
              <a:rPr spc="25" dirty="0"/>
              <a:t>para</a:t>
            </a:r>
            <a:r>
              <a:rPr spc="100" dirty="0"/>
              <a:t> </a:t>
            </a:r>
            <a:r>
              <a:rPr spc="40" dirty="0"/>
              <a:t>armazenamento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69263" y="2118360"/>
            <a:ext cx="7670800" cy="3706495"/>
            <a:chOff x="969263" y="2118360"/>
            <a:chExt cx="7670800" cy="37064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9263" y="2136648"/>
              <a:ext cx="7650480" cy="368807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4824222" y="2137410"/>
              <a:ext cx="3796665" cy="3651885"/>
            </a:xfrm>
            <a:custGeom>
              <a:avLst/>
              <a:gdLst/>
              <a:ahLst/>
              <a:cxnLst/>
              <a:rect l="l" t="t" r="r" b="b"/>
              <a:pathLst>
                <a:path w="3796665" h="3651885">
                  <a:moveTo>
                    <a:pt x="0" y="3616452"/>
                  </a:moveTo>
                  <a:lnTo>
                    <a:pt x="938784" y="3616452"/>
                  </a:lnTo>
                  <a:lnTo>
                    <a:pt x="938784" y="0"/>
                  </a:lnTo>
                  <a:lnTo>
                    <a:pt x="0" y="0"/>
                  </a:lnTo>
                  <a:lnTo>
                    <a:pt x="0" y="3616452"/>
                  </a:lnTo>
                  <a:close/>
                </a:path>
                <a:path w="3796665" h="3651885">
                  <a:moveTo>
                    <a:pt x="3019044" y="3651504"/>
                  </a:moveTo>
                  <a:lnTo>
                    <a:pt x="3796284" y="3651504"/>
                  </a:lnTo>
                  <a:lnTo>
                    <a:pt x="3796284" y="36575"/>
                  </a:lnTo>
                  <a:lnTo>
                    <a:pt x="3019044" y="36575"/>
                  </a:lnTo>
                  <a:lnTo>
                    <a:pt x="3019044" y="3651504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24581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08089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/>
              <a:t>C</a:t>
            </a:r>
            <a:r>
              <a:rPr spc="40" dirty="0"/>
              <a:t>on</a:t>
            </a:r>
            <a:r>
              <a:rPr spc="35" dirty="0"/>
              <a:t>c</a:t>
            </a:r>
            <a:r>
              <a:rPr spc="40" dirty="0"/>
              <a:t>lu</a:t>
            </a:r>
            <a:r>
              <a:rPr spc="35" dirty="0"/>
              <a:t>sã</a:t>
            </a:r>
            <a:r>
              <a:rPr spc="-5" dirty="0"/>
              <a:t>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106859"/>
            <a:ext cx="5297170" cy="941069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Criamos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estrutura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será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utilizada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armazenar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vendas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veículos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920661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54095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Dados</a:t>
            </a:r>
            <a:r>
              <a:rPr spc="100" dirty="0"/>
              <a:t> </a:t>
            </a:r>
            <a:r>
              <a:rPr spc="25" dirty="0"/>
              <a:t>não</a:t>
            </a:r>
            <a:r>
              <a:rPr spc="80" dirty="0"/>
              <a:t> </a:t>
            </a:r>
            <a:r>
              <a:rPr spc="35" dirty="0"/>
              <a:t>estruturados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106859"/>
            <a:ext cx="6881495" cy="302450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  <a:tab pos="1350645" algn="l"/>
                <a:tab pos="3503929" algn="l"/>
                <a:tab pos="4151629" algn="l"/>
                <a:tab pos="4530090" algn="l"/>
                <a:tab pos="5528310" algn="l"/>
                <a:tab pos="617474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	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ã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-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ru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ad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	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ã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	o	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osto	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	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ad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estruturados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497205" marR="0" lvl="0" indent="-4851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497205" algn="l"/>
                <a:tab pos="49784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Não</a:t>
            </a:r>
            <a:r>
              <a:rPr kumimoji="0" sz="2000" b="0" i="0" u="none" strike="noStrike" kern="1200" cap="none" spc="40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possuem</a:t>
            </a:r>
            <a:r>
              <a:rPr kumimoji="0" sz="2000" b="0" i="0" u="none" strike="noStrike" kern="1200" cap="none" spc="39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40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estrutura</a:t>
            </a:r>
            <a:r>
              <a:rPr kumimoji="0" sz="2000" b="0" i="0" u="none" strike="noStrike" kern="1200" cap="none" spc="39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pré-definida,</a:t>
            </a:r>
            <a:r>
              <a:rPr kumimoji="0" sz="2000" b="0" i="0" u="none" strike="noStrike" kern="1200" cap="none" spc="39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alinhada</a:t>
            </a:r>
            <a:r>
              <a:rPr kumimoji="0" sz="2000" b="0" i="0" u="none" strike="noStrike" kern="1200" cap="none" spc="38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padronizada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6350" lvl="0" indent="-364490" algn="l" defTabSz="914400" rtl="0" eaLnBrk="1" fontAlgn="auto" latinLnBrk="0" hangingPunct="1">
              <a:lnSpc>
                <a:spcPct val="150000"/>
              </a:lnSpc>
              <a:spcBef>
                <a:spcPts val="10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  <a:tab pos="2115820" algn="l"/>
                <a:tab pos="2711450" algn="l"/>
                <a:tab pos="3758565" algn="l"/>
                <a:tab pos="4479925" algn="l"/>
                <a:tab pos="5708015" algn="l"/>
                <a:tab pos="672465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er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z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	p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	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ossu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	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	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ra	fle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x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í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	e  dinâmica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ou,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até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mesmo,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nenhuma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estrutura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87934238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54317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/>
              <a:t>Próxima</a:t>
            </a:r>
            <a:r>
              <a:rPr spc="75" dirty="0"/>
              <a:t> </a:t>
            </a:r>
            <a:r>
              <a:rPr spc="30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5539105" cy="9156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Vamos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criar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tabelas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criadas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modelo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Inserir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tabelas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92387965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8886" y="3253232"/>
            <a:ext cx="609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 e obtenção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 dados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8886" y="4127753"/>
            <a:ext cx="5360670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16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6.</a:t>
            </a:r>
            <a:r>
              <a:rPr kumimoji="0" sz="1600" b="1" i="0" u="none" strike="noStrike" kern="1200" cap="none" spc="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PRÁTICA</a:t>
            </a:r>
            <a:r>
              <a:rPr kumimoji="0" sz="1400" b="0" i="0" u="none" strike="noStrike" kern="1200" cap="none" spc="14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UTILIZANDO</a:t>
            </a:r>
            <a:r>
              <a:rPr kumimoji="0" sz="1400" b="0" i="0" u="none" strike="noStrike" kern="1200" cap="none" spc="1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9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1400" b="0" i="0" u="none" strike="noStrike" kern="1200" cap="none" spc="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BANCO</a:t>
            </a:r>
            <a:r>
              <a:rPr kumimoji="0" sz="1400" b="0" i="0" u="none" strike="noStrike" kern="1200" cap="none" spc="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1400" b="0" i="0" u="none" strike="noStrike" kern="1200" cap="none" spc="1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1400" b="0" i="0" u="none" strike="noStrike" kern="1200" cap="none" spc="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MYSQL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PROF.</a:t>
            </a:r>
            <a:r>
              <a:rPr kumimoji="0" sz="1600" b="1" i="0" u="none" strike="noStrike" kern="1200" cap="none" spc="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LEANDRO</a:t>
            </a:r>
            <a:r>
              <a:rPr kumimoji="0" sz="1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630946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1509141" y="2895600"/>
            <a:ext cx="66167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/>
              <a:t>Prática</a:t>
            </a:r>
            <a:r>
              <a:rPr sz="2500" dirty="0"/>
              <a:t> </a:t>
            </a:r>
            <a:r>
              <a:rPr sz="2500" spc="-5" dirty="0"/>
              <a:t>utilizando</a:t>
            </a:r>
            <a:r>
              <a:rPr sz="2500" spc="25" dirty="0"/>
              <a:t> </a:t>
            </a:r>
            <a:r>
              <a:rPr sz="2500" spc="-5" dirty="0"/>
              <a:t>o</a:t>
            </a:r>
            <a:r>
              <a:rPr sz="2500" dirty="0"/>
              <a:t> </a:t>
            </a:r>
            <a:r>
              <a:rPr sz="2500" spc="-5" dirty="0"/>
              <a:t>banco de</a:t>
            </a:r>
            <a:r>
              <a:rPr sz="2500" spc="5" dirty="0"/>
              <a:t> </a:t>
            </a:r>
            <a:r>
              <a:rPr sz="2500" spc="-5" dirty="0"/>
              <a:t>dados</a:t>
            </a:r>
            <a:r>
              <a:rPr sz="2500" dirty="0"/>
              <a:t> </a:t>
            </a:r>
            <a:r>
              <a:rPr sz="2500" spc="-10" dirty="0"/>
              <a:t>MySQL</a:t>
            </a:r>
            <a:endParaRPr sz="2500" dirty="0"/>
          </a:p>
        </p:txBody>
      </p:sp>
      <p:sp>
        <p:nvSpPr>
          <p:cNvPr id="9" name="object 9"/>
          <p:cNvSpPr txBox="1"/>
          <p:nvPr/>
        </p:nvSpPr>
        <p:spPr>
          <a:xfrm>
            <a:off x="1509141" y="3885438"/>
            <a:ext cx="4562475" cy="903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15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PÍT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</a:t>
            </a:r>
            <a:r>
              <a:rPr kumimoji="0" sz="1600" b="1" i="0" u="none" strike="noStrike" kern="1200" cap="none" spc="-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</a:t>
            </a:r>
            <a:r>
              <a:rPr kumimoji="0" sz="1600" b="1" i="0" u="none" strike="noStrike" kern="1200" cap="none" spc="-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r>
              <a:rPr kumimoji="0" sz="1600" b="1" i="0" u="none" strike="noStrike" kern="1200" cap="none" spc="-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600" b="1" i="0" u="none" strike="noStrike" kern="1200" cap="none" spc="-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INSE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RIN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1" i="0" u="none" strike="noStrike" kern="1200" cap="none" spc="-229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DOS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1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1" i="0" u="none" strike="noStrike" kern="1200" cap="none" spc="-23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1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113483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199453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Nesta</a:t>
            </a:r>
            <a:r>
              <a:rPr spc="-35" dirty="0"/>
              <a:t> </a:t>
            </a:r>
            <a:r>
              <a:rPr spc="-5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106859"/>
            <a:ext cx="5582285" cy="941069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Inserir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coletados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banco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MySQL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76353615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08089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/>
              <a:t>C</a:t>
            </a:r>
            <a:r>
              <a:rPr spc="40" dirty="0"/>
              <a:t>on</a:t>
            </a:r>
            <a:r>
              <a:rPr spc="35" dirty="0"/>
              <a:t>c</a:t>
            </a:r>
            <a:r>
              <a:rPr spc="40" dirty="0"/>
              <a:t>lu</a:t>
            </a:r>
            <a:r>
              <a:rPr spc="35" dirty="0"/>
              <a:t>sã</a:t>
            </a:r>
            <a:r>
              <a:rPr spc="-5" dirty="0"/>
              <a:t>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106859"/>
            <a:ext cx="6343015" cy="941069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Aprendemos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inserir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tabelas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banco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relacional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52080411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54317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/>
              <a:t>Próxima</a:t>
            </a:r>
            <a:r>
              <a:rPr spc="75" dirty="0"/>
              <a:t> </a:t>
            </a:r>
            <a:r>
              <a:rPr spc="30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33845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Realizando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consultas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17874411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8886" y="3253232"/>
            <a:ext cx="609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 e obtenção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 dados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8886" y="4127753"/>
            <a:ext cx="5360670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16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6.</a:t>
            </a:r>
            <a:r>
              <a:rPr kumimoji="0" sz="1600" b="1" i="0" u="none" strike="noStrike" kern="1200" cap="none" spc="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PRÁTICA</a:t>
            </a:r>
            <a:r>
              <a:rPr kumimoji="0" sz="1400" b="0" i="0" u="none" strike="noStrike" kern="1200" cap="none" spc="14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7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UTILIZANDO</a:t>
            </a:r>
            <a:r>
              <a:rPr kumimoji="0" sz="1400" b="0" i="0" u="none" strike="noStrike" kern="1200" cap="none" spc="1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9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1400" b="0" i="0" u="none" strike="noStrike" kern="1200" cap="none" spc="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BANCO</a:t>
            </a:r>
            <a:r>
              <a:rPr kumimoji="0" sz="1400" b="0" i="0" u="none" strike="noStrike" kern="1200" cap="none" spc="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1400" b="0" i="0" u="none" strike="noStrike" kern="1200" cap="none" spc="1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1400" b="0" i="0" u="none" strike="noStrike" kern="1200" cap="none" spc="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MYSQL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PROF.</a:t>
            </a:r>
            <a:r>
              <a:rPr kumimoji="0" sz="1600" b="1" i="0" u="none" strike="noStrike" kern="1200" cap="none" spc="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LEANDRO</a:t>
            </a:r>
            <a:r>
              <a:rPr kumimoji="0" sz="1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505473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1509141" y="2819400"/>
            <a:ext cx="661670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5" dirty="0"/>
              <a:t>Prática</a:t>
            </a:r>
            <a:r>
              <a:rPr sz="2500" dirty="0"/>
              <a:t> </a:t>
            </a:r>
            <a:r>
              <a:rPr sz="2500" spc="-5" dirty="0"/>
              <a:t>utilizando</a:t>
            </a:r>
            <a:r>
              <a:rPr sz="2500" spc="25" dirty="0"/>
              <a:t> </a:t>
            </a:r>
            <a:r>
              <a:rPr sz="2500" spc="-5" dirty="0"/>
              <a:t>o</a:t>
            </a:r>
            <a:r>
              <a:rPr sz="2500" dirty="0"/>
              <a:t> </a:t>
            </a:r>
            <a:r>
              <a:rPr sz="2500" spc="-5" dirty="0"/>
              <a:t>banco de</a:t>
            </a:r>
            <a:r>
              <a:rPr sz="2500" spc="5" dirty="0"/>
              <a:t> </a:t>
            </a:r>
            <a:r>
              <a:rPr sz="2500" spc="-5" dirty="0"/>
              <a:t>dados</a:t>
            </a:r>
            <a:r>
              <a:rPr sz="2500" dirty="0"/>
              <a:t> </a:t>
            </a:r>
            <a:r>
              <a:rPr sz="2500" spc="-10" dirty="0"/>
              <a:t>MySQL</a:t>
            </a:r>
            <a:endParaRPr sz="2500"/>
          </a:p>
        </p:txBody>
      </p:sp>
      <p:sp>
        <p:nvSpPr>
          <p:cNvPr id="9" name="object 9"/>
          <p:cNvSpPr txBox="1"/>
          <p:nvPr/>
        </p:nvSpPr>
        <p:spPr>
          <a:xfrm>
            <a:off x="1509141" y="3885438"/>
            <a:ext cx="4458335" cy="903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15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PÍT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</a:t>
            </a:r>
            <a:r>
              <a:rPr kumimoji="0" sz="1600" b="1" i="0" u="none" strike="noStrike" kern="1200" cap="none" spc="-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</a:t>
            </a:r>
            <a:r>
              <a:rPr kumimoji="0" sz="1600" b="1" i="0" u="none" strike="noStrike" kern="1200" cap="none" spc="-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r>
              <a:rPr kumimoji="0" sz="1600" b="1" i="0" u="none" strike="noStrike" kern="1200" cap="none" spc="-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600" b="1" i="0" u="none" strike="noStrike" kern="1200" cap="none" spc="-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LIZAN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SQL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1" i="0" u="none" strike="noStrike" kern="1200" cap="none" spc="-23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1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594206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199453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Nesta</a:t>
            </a:r>
            <a:r>
              <a:rPr spc="-35" dirty="0"/>
              <a:t> </a:t>
            </a:r>
            <a:r>
              <a:rPr spc="-5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30835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Praticar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comandos</a:t>
            </a:r>
            <a:r>
              <a:rPr kumimoji="0" sz="2000" b="0" i="0" u="none" strike="noStrike" kern="1200" cap="none" spc="-7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01623163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763206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Diagrama</a:t>
            </a:r>
            <a:r>
              <a:rPr spc="25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5" dirty="0"/>
              <a:t>Entidade</a:t>
            </a:r>
            <a:r>
              <a:rPr spc="-15" dirty="0"/>
              <a:t> </a:t>
            </a:r>
            <a:r>
              <a:rPr spc="-5" dirty="0"/>
              <a:t>e</a:t>
            </a:r>
            <a:r>
              <a:rPr dirty="0"/>
              <a:t> </a:t>
            </a:r>
            <a:r>
              <a:rPr spc="-5" dirty="0"/>
              <a:t>Relacionamento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8216" y="2129027"/>
            <a:ext cx="7746492" cy="411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91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54095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Dados</a:t>
            </a:r>
            <a:r>
              <a:rPr spc="100" dirty="0"/>
              <a:t> </a:t>
            </a:r>
            <a:r>
              <a:rPr spc="25" dirty="0"/>
              <a:t>não</a:t>
            </a:r>
            <a:r>
              <a:rPr spc="80" dirty="0"/>
              <a:t> </a:t>
            </a:r>
            <a:r>
              <a:rPr spc="35" dirty="0"/>
              <a:t>estruturados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106859"/>
            <a:ext cx="6648450" cy="348234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Podem</a:t>
            </a:r>
            <a:r>
              <a:rPr kumimoji="0" sz="2000" b="0" i="0" u="none" strike="noStrike" kern="1200" cap="none" spc="1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</a:t>
            </a:r>
            <a:r>
              <a:rPr kumimoji="0" sz="2000" b="0" i="0" u="none" strike="noStrike" kern="1200" cap="none" spc="1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compostos</a:t>
            </a:r>
            <a:r>
              <a:rPr kumimoji="0" sz="2000" b="0" i="0" u="none" strike="noStrike" kern="1200" cap="none" spc="16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por</a:t>
            </a:r>
            <a:r>
              <a:rPr kumimoji="0" sz="2000" b="0" i="0" u="none" strike="noStrike" kern="1200" cap="none" spc="1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vários</a:t>
            </a:r>
            <a:r>
              <a:rPr kumimoji="0" sz="2000" b="0" i="0" u="none" strike="noStrike" kern="1200" cap="none" spc="16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elementos</a:t>
            </a:r>
            <a:r>
              <a:rPr kumimoji="0" sz="2000" b="0" i="0" u="none" strike="noStrike" kern="1200" cap="none" spc="1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diferentes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just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como: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imagens,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áudios,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vídeos,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gráficos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5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textos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  <a:tab pos="1179830" algn="l"/>
                <a:tab pos="2364105" algn="l"/>
                <a:tab pos="3039110" algn="l"/>
                <a:tab pos="4548505" algn="l"/>
                <a:tab pos="5689600" algn="l"/>
                <a:tab pos="622490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ã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	dif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í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	de	proc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	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evido	a	sua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just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complexibilidade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formatação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just" defTabSz="914400" rtl="0" eaLnBrk="1" fontAlgn="auto" latinLnBrk="0" hangingPunct="1">
              <a:lnSpc>
                <a:spcPct val="150100"/>
              </a:lnSpc>
              <a:spcBef>
                <a:spcPts val="10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Podem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encontrados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em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mídias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sociais,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e-mails, </a:t>
            </a:r>
            <a:r>
              <a:rPr kumimoji="0" sz="2000" b="0" i="0" u="none" strike="noStrike" kern="1200" cap="none" spc="-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fotos, vídeos,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chats,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arquivos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logs,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sensor de 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IoT, 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entre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outros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89605919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08089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/>
              <a:t>C</a:t>
            </a:r>
            <a:r>
              <a:rPr spc="40" dirty="0"/>
              <a:t>on</a:t>
            </a:r>
            <a:r>
              <a:rPr spc="35" dirty="0"/>
              <a:t>c</a:t>
            </a:r>
            <a:r>
              <a:rPr spc="40" dirty="0"/>
              <a:t>lu</a:t>
            </a:r>
            <a:r>
              <a:rPr spc="35" dirty="0"/>
              <a:t>sã</a:t>
            </a:r>
            <a:r>
              <a:rPr spc="-5" dirty="0"/>
              <a:t>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106859"/>
            <a:ext cx="5906135" cy="941069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Realizamos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consultas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SQL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extrair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banco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MySQL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7789278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54317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/>
              <a:t>Próxima</a:t>
            </a:r>
            <a:r>
              <a:rPr spc="75" dirty="0"/>
              <a:t> </a:t>
            </a:r>
            <a:r>
              <a:rPr spc="30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540131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  <a:tab pos="1926589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Introdução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	</a:t>
            </a:r>
            <a:r>
              <a:rPr kumimoji="0" sz="2000" b="0" i="1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r>
              <a:rPr kumimoji="0" sz="2000" b="0" i="1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Crawling</a:t>
            </a:r>
            <a:r>
              <a:rPr kumimoji="0" sz="2000" b="0" i="1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r>
              <a:rPr kumimoji="0" sz="2000" b="0" i="1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Scraping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736026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8886" y="3253232"/>
            <a:ext cx="609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 e obtenção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 dados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8886" y="4127753"/>
            <a:ext cx="3520440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15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7.</a:t>
            </a:r>
            <a:r>
              <a:rPr kumimoji="0" sz="1600" b="1" i="0" u="none" strike="noStrike" kern="1200" cap="none" spc="9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1400" b="0" i="0" u="none" strike="noStrike" kern="1200" cap="none" spc="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1400" b="0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1400" b="0" i="0" u="none" strike="noStrike" kern="1200" cap="none" spc="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</a:t>
            </a:r>
            <a:r>
              <a:rPr kumimoji="0" sz="1400" b="0" i="0" u="none" strike="noStrike" kern="1200" cap="none" spc="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WEB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PROF.</a:t>
            </a:r>
            <a:r>
              <a:rPr kumimoji="0" sz="1600" b="1" i="0" u="none" strike="noStrike" kern="1200" cap="none" spc="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LEANDRO</a:t>
            </a:r>
            <a:r>
              <a:rPr kumimoji="0" sz="1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16471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1509141" y="2743200"/>
            <a:ext cx="4506913" cy="498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Coleta</a:t>
            </a:r>
            <a:r>
              <a:rPr spc="-10" dirty="0"/>
              <a:t> </a:t>
            </a:r>
            <a:r>
              <a:rPr spc="-5" dirty="0"/>
              <a:t>de</a:t>
            </a:r>
            <a:r>
              <a:rPr spc="-10" dirty="0"/>
              <a:t> </a:t>
            </a:r>
            <a:r>
              <a:rPr spc="-5" dirty="0"/>
              <a:t>dados</a:t>
            </a:r>
            <a:r>
              <a:rPr spc="-10" dirty="0"/>
              <a:t> </a:t>
            </a:r>
            <a:r>
              <a:rPr spc="-5" dirty="0"/>
              <a:t>na</a:t>
            </a:r>
            <a:r>
              <a:rPr spc="-10" dirty="0"/>
              <a:t> </a:t>
            </a:r>
            <a:r>
              <a:rPr spc="-5" dirty="0"/>
              <a:t>web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09141" y="3885438"/>
            <a:ext cx="6170930" cy="903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-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7.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AULA</a:t>
            </a:r>
            <a:r>
              <a:rPr kumimoji="0" sz="1600" b="1" i="0" u="none" strike="noStrike" kern="1200" cap="none" spc="-6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7.1</a:t>
            </a:r>
            <a:r>
              <a:rPr kumimoji="0" sz="1600" b="1" i="0" u="none" strike="noStrike" kern="1200" cap="none" spc="-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INTRODUÇÃO</a:t>
            </a:r>
            <a:r>
              <a:rPr kumimoji="0" sz="1600" b="1" i="0" u="none" strike="noStrike" kern="1200" cap="none" spc="-5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AO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29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CRAWLER</a:t>
            </a:r>
            <a:r>
              <a:rPr kumimoji="0" sz="1600" b="1" i="0" u="none" strike="noStrike" kern="1200" cap="none" spc="-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29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SCRAPING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1" i="0" u="none" strike="noStrike" kern="1200" cap="none" spc="-23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1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02670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199453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Nesta</a:t>
            </a:r>
            <a:r>
              <a:rPr spc="-35" dirty="0"/>
              <a:t> </a:t>
            </a:r>
            <a:r>
              <a:rPr spc="-5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79387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Características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diferenças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entre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r>
              <a:rPr kumimoji="0" sz="2000" b="0" i="1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Crawler</a:t>
            </a:r>
            <a:r>
              <a:rPr kumimoji="0" sz="2000" b="0" i="1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r>
              <a:rPr kumimoji="0" sz="2000" b="0" i="1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Scraping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4752237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457327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Coleta</a:t>
            </a:r>
            <a:r>
              <a:rPr spc="-10" dirty="0"/>
              <a:t> </a:t>
            </a:r>
            <a:r>
              <a:rPr spc="-5" dirty="0"/>
              <a:t>de</a:t>
            </a:r>
            <a:r>
              <a:rPr spc="-15" dirty="0"/>
              <a:t> </a:t>
            </a:r>
            <a:r>
              <a:rPr spc="-5" dirty="0"/>
              <a:t>dados</a:t>
            </a:r>
            <a:r>
              <a:rPr spc="-20" dirty="0"/>
              <a:t> </a:t>
            </a:r>
            <a:r>
              <a:rPr spc="-5" dirty="0"/>
              <a:t>na</a:t>
            </a:r>
            <a:r>
              <a:rPr dirty="0"/>
              <a:t> </a:t>
            </a:r>
            <a:r>
              <a:rPr i="1" spc="-5" dirty="0">
                <a:latin typeface="Arial"/>
                <a:cs typeface="Arial"/>
              </a:rPr>
              <a:t>Web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106859"/>
            <a:ext cx="8420100" cy="3024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5080" lvl="0" indent="-364490" algn="just" defTabSz="914400" rtl="0" eaLnBrk="1" fontAlgn="auto" latinLnBrk="0" hangingPunct="1">
              <a:lnSpc>
                <a:spcPct val="15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coleta de dados na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forma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mineração que permite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extrair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sites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hospedados na </a:t>
            </a:r>
            <a:r>
              <a:rPr kumimoji="0" sz="2000" b="0" i="1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forma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automática,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convertendo-os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em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informação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estruturada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posteriormente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 </a:t>
            </a:r>
            <a:r>
              <a:rPr kumimoji="0" sz="2000" b="0" i="0" u="none" strike="noStrike" kern="1200" cap="none" spc="-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utilizada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análise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tomada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decisões.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Existem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dois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mecanismos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essa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089660" marR="0" lvl="1" indent="-265430" algn="l" defTabSz="914400" rtl="0" eaLnBrk="1" fontAlgn="auto" latinLnBrk="0" hangingPunct="1">
              <a:lnSpc>
                <a:spcPct val="100000"/>
              </a:lnSpc>
              <a:spcBef>
                <a:spcPts val="22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>
                <a:tab pos="1090295" algn="l"/>
              </a:tabLst>
              <a:defRPr/>
            </a:pP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r>
              <a:rPr kumimoji="0" sz="2000" b="0" i="1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Crawler</a:t>
            </a:r>
            <a:r>
              <a:rPr kumimoji="0" sz="2000" b="0" i="1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2000" b="0" i="1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r>
              <a:rPr kumimoji="0" sz="2000" b="0" i="1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Scraping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514997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40665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5" dirty="0">
                <a:latin typeface="Arial"/>
                <a:cs typeface="Arial"/>
              </a:rPr>
              <a:t>Web</a:t>
            </a:r>
            <a:r>
              <a:rPr i="1" spc="-80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Crawler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106859"/>
            <a:ext cx="9290050" cy="2896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5080" lvl="0" indent="-364490" algn="just" defTabSz="914400" rtl="0" eaLnBrk="1" fontAlgn="auto" latinLnBrk="0" hangingPunct="1">
              <a:lnSpc>
                <a:spcPct val="15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Web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Crawler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rastreador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software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computador desenvolvido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realiza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 varredura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 páginas da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maneira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sistemática,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extraindo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conteúdos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relevantes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just" defTabSz="914400" rtl="0" eaLnBrk="1" fontAlgn="auto" latinLnBrk="0" hangingPunct="1">
              <a:lnSpc>
                <a:spcPct val="150000"/>
              </a:lnSpc>
              <a:spcBef>
                <a:spcPts val="994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principal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função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de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r>
              <a:rPr kumimoji="0" sz="2000" b="0" i="1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Crawler</a:t>
            </a:r>
            <a:r>
              <a:rPr kumimoji="0" sz="2000" b="0" i="1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examinar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links</a:t>
            </a:r>
            <a:r>
              <a:rPr kumimoji="0" sz="2000" b="0" i="1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pela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internet</a:t>
            </a:r>
            <a:r>
              <a:rPr kumimoji="0" sz="2000" b="0" i="0" u="none" strike="noStrike" kern="1200" cap="none" spc="5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construir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espécie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mapa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contém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links</a:t>
            </a:r>
            <a:r>
              <a:rPr kumimoji="0" sz="2000" b="0" i="1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dos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sites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que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se 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relacionam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entre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si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07617401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40665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5" dirty="0">
                <a:latin typeface="Arial"/>
                <a:cs typeface="Arial"/>
              </a:rPr>
              <a:t>Web</a:t>
            </a:r>
            <a:r>
              <a:rPr i="1" spc="-80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Crawler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9027160" cy="3710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Web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Crawler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utilizado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para: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734695" marR="0" lvl="1" indent="-367665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>
                <a:tab pos="734695" algn="l"/>
                <a:tab pos="73533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Avaliar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comparar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sites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concorrentes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734695" marR="0" lvl="1" indent="-36766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>
                <a:tab pos="734695" algn="l"/>
                <a:tab pos="73533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Coletar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informações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atualizar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base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motores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busca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734695" marR="0" lvl="1" indent="-36766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>
                <a:tab pos="734695" algn="l"/>
                <a:tab pos="73533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Criar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cópia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páginas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visitadas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indexação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734695" marR="0" lvl="1" indent="-36766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>
                <a:tab pos="734695" algn="l"/>
                <a:tab pos="73533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Realizar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tarefas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manutenção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automatizadas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como,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por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exemplo,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73469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checagem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links,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e-mails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validação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códigos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HTML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entre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outros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Exemplos: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Google,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Yahoo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bing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10775440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507555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Etapas</a:t>
            </a:r>
            <a:r>
              <a:rPr spc="-10" dirty="0"/>
              <a:t> </a:t>
            </a:r>
            <a:r>
              <a:rPr spc="-5" dirty="0"/>
              <a:t>de</a:t>
            </a:r>
            <a:r>
              <a:rPr spc="-20" dirty="0"/>
              <a:t> </a:t>
            </a:r>
            <a:r>
              <a:rPr spc="-5" dirty="0"/>
              <a:t>um </a:t>
            </a:r>
            <a:r>
              <a:rPr i="1" spc="-5" dirty="0">
                <a:latin typeface="Arial"/>
                <a:cs typeface="Arial"/>
              </a:rPr>
              <a:t>Web</a:t>
            </a:r>
            <a:r>
              <a:rPr i="1" spc="-10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Crawler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5977"/>
            <a:ext cx="9123680" cy="3683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900" marR="0" lvl="0" indent="-457834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282E2F"/>
              </a:buClr>
              <a:buSzTx/>
              <a:buFontTx/>
              <a:buAutoNum type="arabicPeriod"/>
              <a:tabLst>
                <a:tab pos="469265" algn="l"/>
                <a:tab pos="470534" algn="l"/>
              </a:tabLst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Seleção</a:t>
            </a:r>
            <a:r>
              <a:rPr kumimoji="0" sz="1900" b="0" i="0" u="none" strike="noStrike" kern="1200" cap="none" spc="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19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19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URL</a:t>
            </a:r>
            <a:r>
              <a:rPr kumimoji="0" sz="19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</a:t>
            </a:r>
            <a:r>
              <a:rPr kumimoji="0" sz="19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19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lista</a:t>
            </a:r>
            <a:r>
              <a:rPr kumimoji="0" sz="19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1900" b="0" i="0" u="none" strike="noStrike" kern="1200" cap="none" spc="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URLs</a:t>
            </a:r>
            <a:r>
              <a:rPr kumimoji="0" sz="1900" b="0" i="0" u="none" strike="noStrike" kern="1200" cap="none" spc="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iniciais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Arial MT"/>
              <a:buAutoNum type="arabicPeriod"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469900" marR="0" lvl="0" indent="-457834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82E2F"/>
              </a:buClr>
              <a:buSzTx/>
              <a:buFontTx/>
              <a:buAutoNum type="arabicPeriod"/>
              <a:tabLst>
                <a:tab pos="469265" algn="l"/>
                <a:tab pos="470534" algn="l"/>
              </a:tabLst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Adicione</a:t>
            </a:r>
            <a:r>
              <a:rPr kumimoji="0" sz="1900" b="0" i="0" u="none" strike="noStrike" kern="1200" cap="none" spc="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9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URL</a:t>
            </a:r>
            <a:r>
              <a:rPr kumimoji="0" sz="1900" b="0" i="0" u="none" strike="noStrike" kern="1200" cap="none" spc="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19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1900" b="0" i="0" u="none" strike="noStrike" kern="1200" cap="none" spc="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lista</a:t>
            </a:r>
            <a:r>
              <a:rPr kumimoji="0" sz="1900" b="0" i="0" u="none" strike="noStrike" kern="1200" cap="none" spc="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19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URLs</a:t>
            </a:r>
            <a:r>
              <a:rPr kumimoji="0" sz="1900" b="0" i="0" u="none" strike="noStrike" kern="1200" cap="none" spc="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</a:t>
            </a:r>
            <a:r>
              <a:rPr kumimoji="0" sz="1900" b="0" i="0" u="none" strike="noStrike" kern="1200" cap="none" spc="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qualquer</a:t>
            </a:r>
            <a:r>
              <a:rPr kumimoji="0" sz="1900" b="0" i="0" u="none" strike="noStrike" kern="1200" cap="none" spc="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estrutura</a:t>
            </a:r>
            <a:r>
              <a:rPr kumimoji="0" sz="1900" b="0" i="0" u="none" strike="noStrike" kern="1200" cap="none" spc="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1900" b="0" i="0" u="none" strike="noStrike" kern="1200" cap="none" spc="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armazenamento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82E2F"/>
              </a:buClr>
              <a:buSzTx/>
              <a:buFont typeface="Arial MT"/>
              <a:buAutoNum type="arabicPeriod"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469900" marR="0" lvl="0" indent="-45783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Tx/>
              <a:buAutoNum type="arabicPeriod"/>
              <a:tabLst>
                <a:tab pos="469265" algn="l"/>
                <a:tab pos="470534" algn="l"/>
              </a:tabLst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Escolha a</a:t>
            </a:r>
            <a:r>
              <a:rPr kumimoji="0" sz="19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URL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282E2F"/>
              </a:buClr>
              <a:buSzTx/>
              <a:buFont typeface="Arial MT"/>
              <a:buAutoNum type="arabicPeriod"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469900" marR="0" lvl="0" indent="-45783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Tx/>
              <a:buAutoNum type="arabicPeriod"/>
              <a:tabLst>
                <a:tab pos="469265" algn="l"/>
                <a:tab pos="470534" algn="l"/>
              </a:tabLst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Obtenha</a:t>
            </a:r>
            <a:r>
              <a:rPr kumimoji="0" sz="1900" b="0" i="0" u="none" strike="noStrike" kern="1200" cap="none" spc="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página</a:t>
            </a:r>
            <a:r>
              <a:rPr kumimoji="0" sz="1900" b="0" i="0" u="none" strike="noStrike" kern="1200" cap="none" spc="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</a:t>
            </a:r>
            <a:r>
              <a:rPr kumimoji="0" sz="19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Web</a:t>
            </a:r>
            <a:r>
              <a:rPr kumimoji="0" sz="19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correspondente</a:t>
            </a:r>
            <a:r>
              <a:rPr kumimoji="0" sz="1900" b="0" i="0" u="none" strike="noStrike" kern="1200" cap="none" spc="6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9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essa</a:t>
            </a:r>
            <a:r>
              <a:rPr kumimoji="0" sz="19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URL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82E2F"/>
              </a:buClr>
              <a:buSzTx/>
              <a:buFont typeface="Arial MT"/>
              <a:buAutoNum type="arabicPeriod"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469900" marR="0" lvl="0" indent="-457834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82E2F"/>
              </a:buClr>
              <a:buSzTx/>
              <a:buFontTx/>
              <a:buAutoNum type="arabicPeriod"/>
              <a:tabLst>
                <a:tab pos="469265" algn="l"/>
                <a:tab pos="470534" algn="l"/>
              </a:tabLst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Analise</a:t>
            </a:r>
            <a:r>
              <a:rPr kumimoji="0" sz="1900" b="0" i="0" u="none" strike="noStrike" kern="1200" cap="none" spc="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essa</a:t>
            </a:r>
            <a:r>
              <a:rPr kumimoji="0" sz="19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página</a:t>
            </a:r>
            <a:r>
              <a:rPr kumimoji="0" sz="1900" b="0" i="0" u="none" strike="noStrike" kern="1200" cap="none" spc="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</a:t>
            </a:r>
            <a:r>
              <a:rPr kumimoji="0" sz="19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Web</a:t>
            </a:r>
            <a:r>
              <a:rPr kumimoji="0" sz="19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1900" b="0" i="0" u="none" strike="noStrike" kern="1200" cap="none" spc="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encontrar</a:t>
            </a:r>
            <a:r>
              <a:rPr kumimoji="0" sz="1900" b="0" i="0" u="none" strike="noStrike" kern="1200" cap="none" spc="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novos</a:t>
            </a:r>
            <a:r>
              <a:rPr kumimoji="0" sz="1900" b="0" i="0" u="none" strike="noStrike" kern="1200" cap="none" spc="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links</a:t>
            </a:r>
            <a:r>
              <a:rPr kumimoji="0" sz="1900" b="0" i="0" u="none" strike="noStrike" kern="1200" cap="none" spc="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19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URL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82E2F"/>
              </a:buClr>
              <a:buSzTx/>
              <a:buFont typeface="Arial MT"/>
              <a:buAutoNum type="arabicPeriod"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469900" marR="0" lvl="0" indent="-45783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Tx/>
              <a:buAutoNum type="arabicPeriod"/>
              <a:tabLst>
                <a:tab pos="469265" algn="l"/>
                <a:tab pos="470534" algn="l"/>
              </a:tabLst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Adicione</a:t>
            </a:r>
            <a:r>
              <a:rPr kumimoji="0" sz="1900" b="0" i="0" u="none" strike="noStrike" kern="1200" cap="none" spc="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todas</a:t>
            </a:r>
            <a:r>
              <a:rPr kumimoji="0" sz="19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9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URLs</a:t>
            </a:r>
            <a:r>
              <a:rPr kumimoji="0" sz="19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recém-encontradas</a:t>
            </a:r>
            <a:r>
              <a:rPr kumimoji="0" sz="1900" b="0" i="0" u="none" strike="noStrike" kern="1200" cap="none" spc="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à lista</a:t>
            </a:r>
            <a:r>
              <a:rPr kumimoji="0" sz="19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1900" b="0" i="0" u="none" strike="noStrike" kern="1200" cap="none" spc="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URLs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282E2F"/>
              </a:buClr>
              <a:buSzTx/>
              <a:buFont typeface="Arial MT"/>
              <a:buAutoNum type="arabicPeriod"/>
              <a:tabLst/>
              <a:defRPr/>
            </a:pPr>
            <a:endParaRPr kumimoji="0" sz="18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469900" marR="0" lvl="0" indent="-45783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Tx/>
              <a:buAutoNum type="arabicPeriod"/>
              <a:tabLst>
                <a:tab pos="469265" algn="l"/>
                <a:tab pos="470534" algn="l"/>
              </a:tabLst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Vá para</a:t>
            </a:r>
            <a:r>
              <a:rPr kumimoji="0" sz="1900" b="0" i="0" u="none" strike="noStrike" kern="1200" cap="none" spc="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 passo</a:t>
            </a:r>
            <a:r>
              <a:rPr kumimoji="0" sz="1900" b="0" i="0" u="none" strike="noStrike" kern="1200" cap="none" spc="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3 e</a:t>
            </a:r>
            <a:r>
              <a:rPr kumimoji="0" sz="19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reitere</a:t>
            </a:r>
            <a:r>
              <a:rPr kumimoji="0" sz="19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até</a:t>
            </a:r>
            <a:r>
              <a:rPr kumimoji="0" sz="19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19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9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lista</a:t>
            </a:r>
            <a:r>
              <a:rPr kumimoji="0" sz="19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esteja</a:t>
            </a:r>
            <a:r>
              <a:rPr kumimoji="0" sz="1900" b="0" i="0" u="none" strike="noStrike" kern="1200" cap="none" spc="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vazia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28539795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684657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Exemplo</a:t>
            </a:r>
            <a:r>
              <a:rPr dirty="0"/>
              <a:t> </a:t>
            </a:r>
            <a:r>
              <a:rPr spc="-5" dirty="0"/>
              <a:t>prático de</a:t>
            </a:r>
            <a:r>
              <a:rPr spc="-20" dirty="0"/>
              <a:t> </a:t>
            </a:r>
            <a:r>
              <a:rPr spc="-5" dirty="0"/>
              <a:t>um</a:t>
            </a:r>
            <a:r>
              <a:rPr spc="20" dirty="0"/>
              <a:t> </a:t>
            </a:r>
            <a:r>
              <a:rPr i="1" spc="-5" dirty="0">
                <a:latin typeface="Arial"/>
                <a:cs typeface="Arial"/>
              </a:rPr>
              <a:t>Web</a:t>
            </a:r>
            <a:r>
              <a:rPr i="1" spc="-15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Crawler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1036" y="2441448"/>
            <a:ext cx="8506967" cy="377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53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42974" y="926972"/>
            <a:ext cx="55086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Dados</a:t>
            </a:r>
            <a:r>
              <a:rPr spc="95" dirty="0"/>
              <a:t> </a:t>
            </a:r>
            <a:r>
              <a:rPr spc="35" dirty="0"/>
              <a:t>semiestruturados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106859"/>
            <a:ext cx="6648450" cy="393954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São</a:t>
            </a:r>
            <a:r>
              <a:rPr kumimoji="0" sz="2000" b="0" i="0" u="none" strike="noStrike" kern="1200" cap="none" spc="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combinação</a:t>
            </a:r>
            <a:r>
              <a:rPr kumimoji="0" sz="2000" b="0" i="0" u="none" strike="noStrike" kern="1200" cap="none" spc="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entre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estruturados</a:t>
            </a:r>
            <a:r>
              <a:rPr kumimoji="0" sz="2000" b="0" i="0" u="none" strike="noStrike" kern="1200" cap="none" spc="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just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não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estruturados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just" defTabSz="914400" rtl="0" eaLnBrk="1" fontAlgn="auto" latinLnBrk="0" hangingPunct="1">
              <a:lnSpc>
                <a:spcPct val="150000"/>
              </a:lnSpc>
              <a:spcBef>
                <a:spcPts val="994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Possuem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estrutura heterogênea,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não sendo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estrutura completamente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rígida 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nem exclusivamente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flexível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just" defTabSz="914400" rtl="0" eaLnBrk="1" fontAlgn="auto" latinLnBrk="0" hangingPunct="1">
              <a:lnSpc>
                <a:spcPct val="150100"/>
              </a:lnSpc>
              <a:spcBef>
                <a:spcPts val="10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Não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estão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devidamente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estruturados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em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células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 </a:t>
            </a:r>
            <a:r>
              <a:rPr kumimoji="0" sz="2000" b="0" i="0" u="none" strike="noStrike" kern="1200" cap="none" spc="-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colunas,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entanto,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eles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possuem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elementos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que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facilitam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separação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campos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registros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3727692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64731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5" dirty="0">
                <a:latin typeface="Arial"/>
                <a:cs typeface="Arial"/>
              </a:rPr>
              <a:t>Web</a:t>
            </a:r>
            <a:r>
              <a:rPr i="1" spc="-70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Scraping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106859"/>
            <a:ext cx="8944610" cy="243967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r>
              <a:rPr kumimoji="0" sz="2000" b="0" i="1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Scraping</a:t>
            </a:r>
            <a:r>
              <a:rPr kumimoji="0" sz="2000" b="0" i="1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software</a:t>
            </a:r>
            <a:r>
              <a:rPr kumimoji="0" sz="2000" b="0" i="1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computador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desenvolvido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realiza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extração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dados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determinados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sites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forma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automatizada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l" defTabSz="914400" rtl="0" eaLnBrk="1" fontAlgn="auto" latinLnBrk="0" hangingPunct="1">
              <a:lnSpc>
                <a:spcPct val="150000"/>
              </a:lnSpc>
              <a:spcBef>
                <a:spcPts val="994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r>
              <a:rPr kumimoji="0" sz="2000" b="0" i="1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Scraping</a:t>
            </a:r>
            <a:r>
              <a:rPr kumimoji="0" sz="2000" b="0" i="1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não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"copia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cola",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busca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forma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direta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maneira precisa. A coleta de dados não se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limita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apenas à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web,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mas em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qualquer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lugar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 qual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estejam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armazenados.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708414017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531558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Etapas de</a:t>
            </a:r>
            <a:r>
              <a:rPr spc="-20" dirty="0"/>
              <a:t> </a:t>
            </a:r>
            <a:r>
              <a:rPr spc="-5" dirty="0"/>
              <a:t>um </a:t>
            </a:r>
            <a:r>
              <a:rPr i="1" spc="-5" dirty="0">
                <a:latin typeface="Arial"/>
                <a:cs typeface="Arial"/>
              </a:rPr>
              <a:t>Web</a:t>
            </a:r>
            <a:r>
              <a:rPr i="1" spc="-10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Scraping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9208135" cy="2415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2735" marR="0" lvl="0" indent="-28067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AutoNum type="arabicPeriod"/>
              <a:tabLst>
                <a:tab pos="29337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Solicitação-Resposta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798830" marR="447675" lvl="1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>
                <a:tab pos="798830" algn="l"/>
                <a:tab pos="79946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primeiro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passo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solicitar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site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destino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conteúdo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uma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URL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específica.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798830" marR="5080" lvl="1" indent="-342900" algn="l" defTabSz="914400" rtl="0" eaLnBrk="1" fontAlgn="auto" latinLnBrk="0" hangingPunct="1">
              <a:lnSpc>
                <a:spcPct val="150000"/>
              </a:lnSpc>
              <a:spcBef>
                <a:spcPts val="10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>
                <a:tab pos="798830" algn="l"/>
                <a:tab pos="79946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seguida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r>
              <a:rPr kumimoji="0" sz="2000" b="0" i="1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Scraping</a:t>
            </a:r>
            <a:r>
              <a:rPr kumimoji="0" sz="2000" b="0" i="1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obtém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informações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solicitadas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formato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HTML.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5505390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531558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Etapas de</a:t>
            </a:r>
            <a:r>
              <a:rPr spc="-20" dirty="0"/>
              <a:t> </a:t>
            </a:r>
            <a:r>
              <a:rPr spc="-5" dirty="0"/>
              <a:t>um </a:t>
            </a:r>
            <a:r>
              <a:rPr i="1" spc="-5" dirty="0">
                <a:latin typeface="Arial"/>
                <a:cs typeface="Arial"/>
              </a:rPr>
              <a:t>Web</a:t>
            </a:r>
            <a:r>
              <a:rPr i="1" spc="-10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Scraping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8719185" cy="137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2735" marR="0" lvl="0" indent="-28067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AutoNum type="arabicPeriod" startAt="2"/>
              <a:tabLst>
                <a:tab pos="29337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Analisar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Extrair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798830" marR="5080" lvl="1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>
                <a:tab pos="798830" algn="l"/>
                <a:tab pos="79946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Extrair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informações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relevantes,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título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página,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parágrafos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página,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cabeçalhos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 página,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links,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texto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negrito,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etc.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53529087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531558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Etapas de</a:t>
            </a:r>
            <a:r>
              <a:rPr spc="-20" dirty="0"/>
              <a:t> </a:t>
            </a:r>
            <a:r>
              <a:rPr spc="-5" dirty="0"/>
              <a:t>um </a:t>
            </a:r>
            <a:r>
              <a:rPr i="1" spc="-5" dirty="0">
                <a:latin typeface="Arial"/>
                <a:cs typeface="Arial"/>
              </a:rPr>
              <a:t>Web</a:t>
            </a:r>
            <a:r>
              <a:rPr i="1" spc="-10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Scraping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9163050" cy="18300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2735" marR="0" lvl="0" indent="-28067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AutoNum type="arabicPeriod" startAt="3"/>
              <a:tabLst>
                <a:tab pos="29337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Download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798830" marR="5080" lvl="1" indent="-3429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>
                <a:tab pos="798830" algn="l"/>
                <a:tab pos="79946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parte final é onde e realizado o download dos dados em um formato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CSV,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JSON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banco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possam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recuperados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 usados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manualmente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empregados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qualquer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outro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programa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51893213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573468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i="1" spc="-5" dirty="0">
                <a:latin typeface="Arial"/>
                <a:cs typeface="Arial"/>
              </a:rPr>
              <a:t>Web</a:t>
            </a:r>
            <a:r>
              <a:rPr i="1" spc="-10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Crawler</a:t>
            </a:r>
            <a:r>
              <a:rPr i="1" spc="30" dirty="0">
                <a:latin typeface="Arial"/>
                <a:cs typeface="Arial"/>
              </a:rPr>
              <a:t> </a:t>
            </a:r>
            <a:r>
              <a:rPr i="1" spc="-10" dirty="0">
                <a:latin typeface="Arial"/>
                <a:cs typeface="Arial"/>
              </a:rPr>
              <a:t>Vs</a:t>
            </a:r>
            <a:r>
              <a:rPr i="1" spc="-15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Web</a:t>
            </a:r>
            <a:r>
              <a:rPr i="1" spc="-10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Scraping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25623" y="2055876"/>
            <a:ext cx="6477000" cy="422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32572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08089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/>
              <a:t>C</a:t>
            </a:r>
            <a:r>
              <a:rPr spc="40" dirty="0"/>
              <a:t>on</a:t>
            </a:r>
            <a:r>
              <a:rPr spc="35" dirty="0"/>
              <a:t>c</a:t>
            </a:r>
            <a:r>
              <a:rPr spc="40" dirty="0"/>
              <a:t>lu</a:t>
            </a:r>
            <a:r>
              <a:rPr spc="35" dirty="0"/>
              <a:t>sã</a:t>
            </a:r>
            <a:r>
              <a:rPr spc="-5" dirty="0"/>
              <a:t>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106859"/>
            <a:ext cx="6439535" cy="941069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Aprendemos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características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diferença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entre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Web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Crawler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Web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Scraping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54461925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54317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/>
              <a:t>Próxima</a:t>
            </a:r>
            <a:r>
              <a:rPr spc="75" dirty="0"/>
              <a:t> </a:t>
            </a:r>
            <a:r>
              <a:rPr spc="30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77184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Realizar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web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utilizando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Beautiful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Soup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914574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8886" y="3253232"/>
            <a:ext cx="609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 e obtenção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 dados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8886" y="4127753"/>
            <a:ext cx="3520440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15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7.</a:t>
            </a:r>
            <a:r>
              <a:rPr kumimoji="0" sz="1600" b="1" i="0" u="none" strike="noStrike" kern="1200" cap="none" spc="9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1400" b="0" i="0" u="none" strike="noStrike" kern="1200" cap="none" spc="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1400" b="0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1400" b="0" i="0" u="none" strike="noStrike" kern="1200" cap="none" spc="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</a:t>
            </a:r>
            <a:r>
              <a:rPr kumimoji="0" sz="1400" b="0" i="0" u="none" strike="noStrike" kern="1200" cap="none" spc="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WEB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PROF.</a:t>
            </a:r>
            <a:r>
              <a:rPr kumimoji="0" sz="1600" b="1" i="0" u="none" strike="noStrike" kern="1200" cap="none" spc="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LEANDRO</a:t>
            </a:r>
            <a:r>
              <a:rPr kumimoji="0" sz="1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324692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1509141" y="2895600"/>
            <a:ext cx="4506913" cy="498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Coleta</a:t>
            </a:r>
            <a:r>
              <a:rPr spc="-10" dirty="0"/>
              <a:t> </a:t>
            </a:r>
            <a:r>
              <a:rPr spc="-5" dirty="0"/>
              <a:t>de</a:t>
            </a:r>
            <a:r>
              <a:rPr spc="-10" dirty="0"/>
              <a:t> </a:t>
            </a:r>
            <a:r>
              <a:rPr spc="-5" dirty="0"/>
              <a:t>dados</a:t>
            </a:r>
            <a:r>
              <a:rPr spc="-10" dirty="0"/>
              <a:t> </a:t>
            </a:r>
            <a:r>
              <a:rPr spc="-5" dirty="0"/>
              <a:t>na</a:t>
            </a:r>
            <a:r>
              <a:rPr spc="-10" dirty="0"/>
              <a:t> </a:t>
            </a:r>
            <a:r>
              <a:rPr spc="-5" dirty="0"/>
              <a:t>web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09141" y="3885438"/>
            <a:ext cx="6068695" cy="903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-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7.</a:t>
            </a:r>
            <a:r>
              <a:rPr kumimoji="0" sz="1600" b="1" i="0" u="none" strike="noStrike" kern="1200" cap="none" spc="-10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AULA</a:t>
            </a:r>
            <a:r>
              <a:rPr kumimoji="0" sz="1600" b="1" i="0" u="none" strike="noStrike" kern="1200" cap="none" spc="-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7.2</a:t>
            </a:r>
            <a:r>
              <a:rPr kumimoji="0" sz="1600" b="1" i="0" u="none" strike="noStrike" kern="1200" cap="none" spc="-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1600" b="1" i="0" u="none" strike="noStrike" kern="1200" cap="none" spc="-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DADOS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UTILIZANDO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BEAUTIFUL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SOUP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1" i="0" u="none" strike="noStrike" kern="1200" cap="none" spc="-23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1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73813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199453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Nesta</a:t>
            </a:r>
            <a:r>
              <a:rPr spc="-35" dirty="0"/>
              <a:t> </a:t>
            </a:r>
            <a:r>
              <a:rPr spc="-5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84785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Vamos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realizar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r>
              <a:rPr kumimoji="0" sz="2000" b="0" i="1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utilizando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Beautiful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Soup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99289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55111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Dados</a:t>
            </a:r>
            <a:r>
              <a:rPr spc="105" dirty="0"/>
              <a:t> </a:t>
            </a:r>
            <a:r>
              <a:rPr spc="35" dirty="0"/>
              <a:t>semiestruturados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106859"/>
            <a:ext cx="6647180" cy="941069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Exemplos</a:t>
            </a:r>
            <a:r>
              <a:rPr kumimoji="0" sz="2000" b="0" i="0" u="none" strike="noStrike" kern="1200" cap="none" spc="19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17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18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semiestruturados</a:t>
            </a:r>
            <a:r>
              <a:rPr kumimoji="0" sz="2000" b="0" i="0" u="none" strike="noStrike" kern="1200" cap="none" spc="19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são</a:t>
            </a:r>
            <a:r>
              <a:rPr kumimoji="0" sz="2000" b="0" i="0" u="none" strike="noStrike" kern="1200" cap="none" spc="19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arquivos</a:t>
            </a:r>
            <a:r>
              <a:rPr kumimoji="0" sz="2000" b="0" i="0" u="none" strike="noStrike" kern="1200" cap="none" spc="18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formato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XML</a:t>
            </a:r>
            <a:r>
              <a:rPr kumimoji="0" sz="2000" b="0" i="0" u="none" strike="noStrike" kern="1200" cap="none" spc="-9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JSON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54024" y="3313176"/>
            <a:ext cx="7867650" cy="3545204"/>
            <a:chOff x="954024" y="3313176"/>
            <a:chExt cx="7867650" cy="354520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4024" y="5740904"/>
              <a:ext cx="4075938" cy="11170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9264" y="3313176"/>
              <a:ext cx="4047744" cy="24384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001768" y="5608316"/>
              <a:ext cx="3819905" cy="124968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17008" y="3447288"/>
              <a:ext cx="3791712" cy="2171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06476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80352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Beautiful</a:t>
            </a:r>
            <a:r>
              <a:rPr spc="-55" dirty="0"/>
              <a:t> </a:t>
            </a:r>
            <a:r>
              <a:rPr dirty="0"/>
              <a:t>Soup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8343900" cy="19583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biblioteca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Python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extrair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arquivos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HTML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XML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fácil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aprender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dominar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l" defTabSz="914400" rtl="0" eaLnBrk="1" fontAlgn="auto" latinLnBrk="0" hangingPunct="1">
              <a:lnSpc>
                <a:spcPct val="150100"/>
              </a:lnSpc>
              <a:spcBef>
                <a:spcPts val="10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Tem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boa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documentação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abrangente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ajuda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aprender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coisas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rapidamente.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1044271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08089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/>
              <a:t>C</a:t>
            </a:r>
            <a:r>
              <a:rPr spc="40" dirty="0"/>
              <a:t>on</a:t>
            </a:r>
            <a:r>
              <a:rPr spc="35" dirty="0"/>
              <a:t>c</a:t>
            </a:r>
            <a:r>
              <a:rPr spc="40" dirty="0"/>
              <a:t>lu</a:t>
            </a:r>
            <a:r>
              <a:rPr spc="35" dirty="0"/>
              <a:t>sã</a:t>
            </a:r>
            <a:r>
              <a:rPr spc="-5" dirty="0"/>
              <a:t>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74790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Coletamos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web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utilizando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biblioteca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Beautiful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Soup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36366528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54317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/>
              <a:t>Próxima</a:t>
            </a:r>
            <a:r>
              <a:rPr spc="75" dirty="0"/>
              <a:t> </a:t>
            </a:r>
            <a:r>
              <a:rPr spc="30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71259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Realizar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web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utilizando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Selenium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6137118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8886" y="3253232"/>
            <a:ext cx="609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 e obtenção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 dados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8886" y="4127753"/>
            <a:ext cx="3520440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15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7.</a:t>
            </a:r>
            <a:r>
              <a:rPr kumimoji="0" sz="1600" b="1" i="0" u="none" strike="noStrike" kern="1200" cap="none" spc="9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1400" b="0" i="0" u="none" strike="noStrike" kern="1200" cap="none" spc="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1400" b="0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1400" b="0" i="0" u="none" strike="noStrike" kern="1200" cap="none" spc="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</a:t>
            </a:r>
            <a:r>
              <a:rPr kumimoji="0" sz="1400" b="0" i="0" u="none" strike="noStrike" kern="1200" cap="none" spc="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WEB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PROF.</a:t>
            </a:r>
            <a:r>
              <a:rPr kumimoji="0" sz="1600" b="1" i="0" u="none" strike="noStrike" kern="1200" cap="none" spc="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LEANDRO</a:t>
            </a:r>
            <a:r>
              <a:rPr kumimoji="0" sz="1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7021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1509141" y="2819400"/>
            <a:ext cx="4506913" cy="498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Coleta</a:t>
            </a:r>
            <a:r>
              <a:rPr spc="-10" dirty="0"/>
              <a:t> </a:t>
            </a:r>
            <a:r>
              <a:rPr spc="-5" dirty="0"/>
              <a:t>de</a:t>
            </a:r>
            <a:r>
              <a:rPr spc="-10" dirty="0"/>
              <a:t> </a:t>
            </a:r>
            <a:r>
              <a:rPr spc="-5" dirty="0"/>
              <a:t>dados</a:t>
            </a:r>
            <a:r>
              <a:rPr spc="-10" dirty="0"/>
              <a:t> </a:t>
            </a:r>
            <a:r>
              <a:rPr spc="-5" dirty="0"/>
              <a:t>na</a:t>
            </a:r>
            <a:r>
              <a:rPr spc="-10" dirty="0"/>
              <a:t> </a:t>
            </a:r>
            <a:r>
              <a:rPr spc="-5" dirty="0"/>
              <a:t>web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09141" y="3885438"/>
            <a:ext cx="5467985" cy="903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-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7.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AULA</a:t>
            </a:r>
            <a:r>
              <a:rPr kumimoji="0" sz="1600" b="1" i="0" u="none" strike="noStrike" kern="1200" cap="none" spc="-6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7.3</a:t>
            </a:r>
            <a:r>
              <a:rPr kumimoji="0" sz="1600" b="1" i="0" u="none" strike="noStrike" kern="1200" cap="none" spc="-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1600" b="1" i="0" u="none" strike="noStrike" kern="1200" cap="none" spc="-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DADOS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UTILIZANDO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SELENIUM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1" i="0" u="none" strike="noStrike" kern="1200" cap="none" spc="-23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1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141241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199453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Nesta</a:t>
            </a:r>
            <a:r>
              <a:rPr spc="-35" dirty="0"/>
              <a:t> </a:t>
            </a:r>
            <a:r>
              <a:rPr spc="-5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78867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Vamos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realizar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r>
              <a:rPr kumimoji="0" sz="2000" b="0" i="1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utilizando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Selenium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57165295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177355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Selenium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114905"/>
            <a:ext cx="8682355" cy="3993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6555" marR="5080" lvl="0" indent="-364490" algn="l" defTabSz="914400" rtl="0" eaLnBrk="1" fontAlgn="auto" latinLnBrk="0" hangingPunct="1">
              <a:lnSpc>
                <a:spcPct val="140000"/>
              </a:lnSpc>
              <a:spcBef>
                <a:spcPts val="1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Selenium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conjunto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ferramentas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automação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navegador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 web que usa as melhores técnicas disponíveis para controlar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remotamente instâncias do navegador e emular a interação de um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usuário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 navegador.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7785" lvl="0" indent="-36449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Ele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permite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usuários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simulem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atividades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comuns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realizadas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pelos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usuários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finais;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inserindo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texto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campos,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marcando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valores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suspensos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 caixas de seleção e clicando em links em documentos. Ele também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fornece muitos outros controles, como movimento do mouse, execução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arbitrária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JavaScript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muito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mais.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30447512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08089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/>
              <a:t>C</a:t>
            </a:r>
            <a:r>
              <a:rPr spc="40" dirty="0"/>
              <a:t>on</a:t>
            </a:r>
            <a:r>
              <a:rPr spc="35" dirty="0"/>
              <a:t>c</a:t>
            </a:r>
            <a:r>
              <a:rPr spc="40" dirty="0"/>
              <a:t>lu</a:t>
            </a:r>
            <a:r>
              <a:rPr spc="35" dirty="0"/>
              <a:t>sã</a:t>
            </a:r>
            <a:r>
              <a:rPr spc="-5" dirty="0"/>
              <a:t>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68878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Coletamos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web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utilizando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biblioteca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Selenium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06428041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54317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/>
              <a:t>Próxima</a:t>
            </a:r>
            <a:r>
              <a:rPr spc="75" dirty="0"/>
              <a:t> </a:t>
            </a:r>
            <a:r>
              <a:rPr spc="30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596900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Realizar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utilizando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 </a:t>
            </a:r>
            <a:r>
              <a:rPr kumimoji="0" sz="2000" b="0" i="0" u="heavy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>
                  <a:solidFill>
                    <a:srgbClr val="353E40"/>
                  </a:solidFill>
                </a:uFill>
                <a:latin typeface="Arial MT"/>
                <a:ea typeface="+mn-ea"/>
                <a:cs typeface="Arial MT"/>
              </a:rPr>
              <a:t>Scrapy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67170000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8886" y="3253232"/>
            <a:ext cx="609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 e obtenção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 dados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8886" y="4127753"/>
            <a:ext cx="3520440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15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7.</a:t>
            </a:r>
            <a:r>
              <a:rPr kumimoji="0" sz="1600" b="1" i="0" u="none" strike="noStrike" kern="1200" cap="none" spc="9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9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1400" b="0" i="0" u="none" strike="noStrike" kern="1200" cap="none" spc="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1400" b="0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1400" b="0" i="0" u="none" strike="noStrike" kern="1200" cap="none" spc="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</a:t>
            </a:r>
            <a:r>
              <a:rPr kumimoji="0" sz="1400" b="0" i="0" u="none" strike="noStrike" kern="1200" cap="none" spc="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400" b="0" i="0" u="none" strike="noStrike" kern="1200" cap="none" spc="-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WEB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PROF.</a:t>
            </a:r>
            <a:r>
              <a:rPr kumimoji="0" sz="1600" b="1" i="0" u="none" strike="noStrike" kern="1200" cap="none" spc="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LEANDRO</a:t>
            </a:r>
            <a:r>
              <a:rPr kumimoji="0" sz="1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7446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509141" y="2967050"/>
            <a:ext cx="7325359" cy="5530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450" dirty="0"/>
              <a:t>Boas vindas</a:t>
            </a:r>
            <a:r>
              <a:rPr sz="3450" spc="10" dirty="0"/>
              <a:t> </a:t>
            </a:r>
            <a:r>
              <a:rPr sz="3450" dirty="0"/>
              <a:t>e introdução</a:t>
            </a:r>
            <a:r>
              <a:rPr sz="3450" spc="15" dirty="0"/>
              <a:t> </a:t>
            </a:r>
            <a:r>
              <a:rPr sz="3450" dirty="0"/>
              <a:t>ao curso</a:t>
            </a:r>
            <a:endParaRPr sz="3450"/>
          </a:p>
        </p:txBody>
      </p:sp>
      <p:sp>
        <p:nvSpPr>
          <p:cNvPr id="9" name="object 9"/>
          <p:cNvSpPr txBox="1"/>
          <p:nvPr/>
        </p:nvSpPr>
        <p:spPr>
          <a:xfrm>
            <a:off x="1509141" y="3885438"/>
            <a:ext cx="3422650" cy="903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75" dirty="0">
                <a:solidFill>
                  <a:srgbClr val="282E2F"/>
                </a:solidFill>
                <a:latin typeface="Arial"/>
                <a:cs typeface="Arial"/>
              </a:rPr>
              <a:t>INFO</a:t>
            </a:r>
            <a:r>
              <a:rPr sz="1600" b="1" spc="-229" dirty="0">
                <a:solidFill>
                  <a:srgbClr val="282E2F"/>
                </a:solidFill>
                <a:latin typeface="Arial"/>
                <a:cs typeface="Arial"/>
              </a:rPr>
              <a:t>RM</a:t>
            </a:r>
            <a:r>
              <a:rPr sz="1600" b="1" spc="-215" dirty="0">
                <a:solidFill>
                  <a:srgbClr val="282E2F"/>
                </a:solidFill>
                <a:latin typeface="Arial"/>
                <a:cs typeface="Arial"/>
              </a:rPr>
              <a:t>A</a:t>
            </a:r>
            <a:r>
              <a:rPr sz="1600" b="1" spc="-210" dirty="0">
                <a:solidFill>
                  <a:srgbClr val="282E2F"/>
                </a:solidFill>
                <a:latin typeface="Arial"/>
                <a:cs typeface="Arial"/>
              </a:rPr>
              <a:t>Ç</a:t>
            </a:r>
            <a:r>
              <a:rPr sz="1600" b="1" spc="-220" dirty="0">
                <a:solidFill>
                  <a:srgbClr val="282E2F"/>
                </a:solidFill>
                <a:latin typeface="Arial"/>
                <a:cs typeface="Arial"/>
              </a:rPr>
              <a:t>ÃO</a:t>
            </a:r>
            <a:r>
              <a:rPr sz="1600" b="1" spc="-75" dirty="0">
                <a:solidFill>
                  <a:srgbClr val="282E2F"/>
                </a:solidFill>
                <a:latin typeface="Arial"/>
                <a:cs typeface="Arial"/>
              </a:rPr>
              <a:t> </a:t>
            </a:r>
            <a:r>
              <a:rPr sz="1600" b="1" spc="-215" dirty="0">
                <a:solidFill>
                  <a:srgbClr val="282E2F"/>
                </a:solidFill>
                <a:latin typeface="Arial"/>
                <a:cs typeface="Arial"/>
              </a:rPr>
              <a:t>DA</a:t>
            </a:r>
            <a:r>
              <a:rPr sz="1600" b="1" spc="-70" dirty="0">
                <a:solidFill>
                  <a:srgbClr val="282E2F"/>
                </a:solidFill>
                <a:latin typeface="Arial"/>
                <a:cs typeface="Arial"/>
              </a:rPr>
              <a:t> </a:t>
            </a:r>
            <a:r>
              <a:rPr sz="1600" b="1" spc="-170" dirty="0">
                <a:solidFill>
                  <a:srgbClr val="282E2F"/>
                </a:solidFill>
                <a:latin typeface="Arial"/>
                <a:cs typeface="Arial"/>
              </a:rPr>
              <a:t>DIN</a:t>
            </a:r>
            <a:r>
              <a:rPr sz="1600" b="1" spc="-210" dirty="0">
                <a:solidFill>
                  <a:srgbClr val="282E2F"/>
                </a:solidFill>
                <a:latin typeface="Arial"/>
                <a:cs typeface="Arial"/>
              </a:rPr>
              <a:t>Â</a:t>
            </a:r>
            <a:r>
              <a:rPr sz="1600" b="1" spc="-185" dirty="0">
                <a:solidFill>
                  <a:srgbClr val="282E2F"/>
                </a:solidFill>
                <a:latin typeface="Arial"/>
                <a:cs typeface="Arial"/>
              </a:rPr>
              <a:t>MIC</a:t>
            </a:r>
            <a:r>
              <a:rPr sz="1600" b="1" spc="-215" dirty="0">
                <a:solidFill>
                  <a:srgbClr val="282E2F"/>
                </a:solidFill>
                <a:latin typeface="Arial"/>
                <a:cs typeface="Arial"/>
              </a:rPr>
              <a:t>A</a:t>
            </a:r>
            <a:r>
              <a:rPr sz="1600" b="1" spc="-70" dirty="0">
                <a:solidFill>
                  <a:srgbClr val="282E2F"/>
                </a:solidFill>
                <a:latin typeface="Arial"/>
                <a:cs typeface="Arial"/>
              </a:rPr>
              <a:t> </a:t>
            </a:r>
            <a:r>
              <a:rPr sz="1600" b="1" spc="-220" dirty="0">
                <a:solidFill>
                  <a:srgbClr val="282E2F"/>
                </a:solidFill>
                <a:latin typeface="Arial"/>
                <a:cs typeface="Arial"/>
              </a:rPr>
              <a:t>DO</a:t>
            </a:r>
            <a:r>
              <a:rPr sz="1600" b="1" spc="-75" dirty="0">
                <a:solidFill>
                  <a:srgbClr val="282E2F"/>
                </a:solidFill>
                <a:latin typeface="Arial"/>
                <a:cs typeface="Arial"/>
              </a:rPr>
              <a:t> </a:t>
            </a:r>
            <a:r>
              <a:rPr sz="1600" b="1" spc="-240" dirty="0">
                <a:solidFill>
                  <a:srgbClr val="282E2F"/>
                </a:solidFill>
                <a:latin typeface="Arial"/>
                <a:cs typeface="Arial"/>
              </a:rPr>
              <a:t>MÓ</a:t>
            </a:r>
            <a:r>
              <a:rPr sz="1600" b="1" spc="-215" dirty="0">
                <a:solidFill>
                  <a:srgbClr val="282E2F"/>
                </a:solidFill>
                <a:latin typeface="Arial"/>
                <a:cs typeface="Arial"/>
              </a:rPr>
              <a:t>DU</a:t>
            </a:r>
            <a:r>
              <a:rPr sz="1600" b="1" spc="-175" dirty="0">
                <a:solidFill>
                  <a:srgbClr val="282E2F"/>
                </a:solidFill>
                <a:latin typeface="Arial"/>
                <a:cs typeface="Arial"/>
              </a:rPr>
              <a:t>L</a:t>
            </a:r>
            <a:r>
              <a:rPr sz="1600" b="1" spc="-229" dirty="0">
                <a:solidFill>
                  <a:srgbClr val="282E2F"/>
                </a:solidFill>
                <a:latin typeface="Arial"/>
                <a:cs typeface="Arial"/>
              </a:rPr>
              <a:t>O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b="1" spc="-195" dirty="0">
                <a:solidFill>
                  <a:srgbClr val="282E2F"/>
                </a:solidFill>
                <a:latin typeface="Arial"/>
                <a:cs typeface="Arial"/>
              </a:rPr>
              <a:t>P</a:t>
            </a:r>
            <a:r>
              <a:rPr sz="1600" b="1" spc="-210" dirty="0">
                <a:solidFill>
                  <a:srgbClr val="282E2F"/>
                </a:solidFill>
                <a:latin typeface="Arial"/>
                <a:cs typeface="Arial"/>
              </a:rPr>
              <a:t>R</a:t>
            </a:r>
            <a:r>
              <a:rPr sz="1600" b="1" spc="-235" dirty="0">
                <a:solidFill>
                  <a:srgbClr val="282E2F"/>
                </a:solidFill>
                <a:latin typeface="Arial"/>
                <a:cs typeface="Arial"/>
              </a:rPr>
              <a:t>O</a:t>
            </a:r>
            <a:r>
              <a:rPr sz="1600" b="1" spc="-180" dirty="0">
                <a:solidFill>
                  <a:srgbClr val="282E2F"/>
                </a:solidFill>
                <a:latin typeface="Arial"/>
                <a:cs typeface="Arial"/>
              </a:rPr>
              <a:t>F</a:t>
            </a:r>
            <a:r>
              <a:rPr sz="1600" b="1" spc="-85" dirty="0">
                <a:solidFill>
                  <a:srgbClr val="282E2F"/>
                </a:solidFill>
                <a:latin typeface="Arial"/>
                <a:cs typeface="Arial"/>
              </a:rPr>
              <a:t>. </a:t>
            </a:r>
            <a:r>
              <a:rPr sz="1600" b="1" spc="-175" dirty="0">
                <a:solidFill>
                  <a:srgbClr val="282E2F"/>
                </a:solidFill>
                <a:latin typeface="Arial"/>
                <a:cs typeface="Arial"/>
              </a:rPr>
              <a:t>L</a:t>
            </a:r>
            <a:r>
              <a:rPr sz="1600" b="1" spc="-195" dirty="0">
                <a:solidFill>
                  <a:srgbClr val="282E2F"/>
                </a:solidFill>
                <a:latin typeface="Arial"/>
                <a:cs typeface="Arial"/>
              </a:rPr>
              <a:t>E</a:t>
            </a:r>
            <a:r>
              <a:rPr sz="1600" b="1" spc="-210" dirty="0">
                <a:solidFill>
                  <a:srgbClr val="282E2F"/>
                </a:solidFill>
                <a:latin typeface="Arial"/>
                <a:cs typeface="Arial"/>
              </a:rPr>
              <a:t>A</a:t>
            </a:r>
            <a:r>
              <a:rPr sz="1600" b="1" spc="-215" dirty="0">
                <a:solidFill>
                  <a:srgbClr val="282E2F"/>
                </a:solidFill>
                <a:latin typeface="Arial"/>
                <a:cs typeface="Arial"/>
              </a:rPr>
              <a:t>N</a:t>
            </a:r>
            <a:r>
              <a:rPr sz="1600" b="1" spc="-210" dirty="0">
                <a:solidFill>
                  <a:srgbClr val="282E2F"/>
                </a:solidFill>
                <a:latin typeface="Arial"/>
                <a:cs typeface="Arial"/>
              </a:rPr>
              <a:t>D</a:t>
            </a:r>
            <a:r>
              <a:rPr sz="1600" b="1" spc="-220" dirty="0">
                <a:solidFill>
                  <a:srgbClr val="282E2F"/>
                </a:solidFill>
                <a:latin typeface="Arial"/>
                <a:cs typeface="Arial"/>
              </a:rPr>
              <a:t>RO</a:t>
            </a:r>
            <a:r>
              <a:rPr sz="1600" b="1" spc="-80" dirty="0">
                <a:solidFill>
                  <a:srgbClr val="282E2F"/>
                </a:solidFill>
                <a:latin typeface="Arial"/>
                <a:cs typeface="Arial"/>
              </a:rPr>
              <a:t> </a:t>
            </a:r>
            <a:r>
              <a:rPr sz="1600" b="1" spc="-190" dirty="0">
                <a:solidFill>
                  <a:srgbClr val="282E2F"/>
                </a:solidFill>
                <a:latin typeface="Arial"/>
                <a:cs typeface="Arial"/>
              </a:rPr>
              <a:t>LES</a:t>
            </a:r>
            <a:r>
              <a:rPr sz="1600" b="1" spc="-204" dirty="0">
                <a:solidFill>
                  <a:srgbClr val="282E2F"/>
                </a:solidFill>
                <a:latin typeface="Arial"/>
                <a:cs typeface="Arial"/>
              </a:rPr>
              <a:t>SA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36423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Coleta</a:t>
            </a:r>
            <a:r>
              <a:rPr spc="90" dirty="0"/>
              <a:t> </a:t>
            </a:r>
            <a:r>
              <a:rPr spc="15" dirty="0"/>
              <a:t>de</a:t>
            </a:r>
            <a:r>
              <a:rPr spc="75" dirty="0"/>
              <a:t> </a:t>
            </a:r>
            <a:r>
              <a:rPr spc="30" dirty="0"/>
              <a:t>dados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106859"/>
            <a:ext cx="3420110" cy="1398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5080" lvl="0" indent="-364490" algn="just" defTabSz="914400" rtl="0" eaLnBrk="1" fontAlgn="auto" latinLnBrk="0" hangingPunct="1">
              <a:lnSpc>
                <a:spcPct val="15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Pode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definida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medição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informações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relevante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várias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fontes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05909" y="2106859"/>
            <a:ext cx="1889760" cy="941069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40005" marR="0" lvl="0" indent="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Tx/>
              <a:buSzTx/>
              <a:buFontTx/>
              <a:buNone/>
              <a:tabLst>
                <a:tab pos="372110" algn="l"/>
                <a:tab pos="159321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	p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	de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24840" algn="l"/>
                <a:tab pos="1265555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	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visa	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obter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25590" y="2106859"/>
            <a:ext cx="1069975" cy="941069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47625" marR="0" lvl="0" indent="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Tx/>
              <a:buSzTx/>
              <a:buFontTx/>
              <a:buNone/>
              <a:tabLst>
                <a:tab pos="915035" algn="l"/>
              </a:tabLst>
              <a:defRPr/>
            </a:pP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ole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	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conteúdo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48613" y="3605205"/>
            <a:ext cx="6648450" cy="1398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5080" lvl="0" indent="-364490" algn="just" defTabSz="914400" rtl="0" eaLnBrk="1" fontAlgn="auto" latinLnBrk="0" hangingPunct="1">
              <a:lnSpc>
                <a:spcPct val="15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São realizadas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web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sites, formulários, entrevistas,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questionários,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sistemas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pessoas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5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redes </a:t>
            </a:r>
            <a:r>
              <a:rPr kumimoji="0" sz="2000" b="0" i="0" u="none" strike="noStrike" kern="1200" cap="none" spc="-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sociais.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541369166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1509141" y="2971800"/>
            <a:ext cx="4506913" cy="498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Coleta</a:t>
            </a:r>
            <a:r>
              <a:rPr spc="-10" dirty="0"/>
              <a:t> </a:t>
            </a:r>
            <a:r>
              <a:rPr spc="-5" dirty="0"/>
              <a:t>de</a:t>
            </a:r>
            <a:r>
              <a:rPr spc="-10" dirty="0"/>
              <a:t> </a:t>
            </a:r>
            <a:r>
              <a:rPr spc="-5" dirty="0"/>
              <a:t>dados</a:t>
            </a:r>
            <a:r>
              <a:rPr spc="-10" dirty="0"/>
              <a:t> </a:t>
            </a:r>
            <a:r>
              <a:rPr spc="-5" dirty="0"/>
              <a:t>na</a:t>
            </a:r>
            <a:r>
              <a:rPr spc="-10" dirty="0"/>
              <a:t> </a:t>
            </a:r>
            <a:r>
              <a:rPr spc="-5" dirty="0"/>
              <a:t>web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09141" y="3885438"/>
            <a:ext cx="5301615" cy="903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-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7.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AULA</a:t>
            </a:r>
            <a:r>
              <a:rPr kumimoji="0" sz="1600" b="1" i="0" u="none" strike="noStrike" kern="1200" cap="none" spc="-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7.4</a:t>
            </a:r>
            <a:r>
              <a:rPr kumimoji="0" sz="1600" b="1" i="0" u="none" strike="noStrike" kern="1200" cap="none" spc="-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DADOS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UTILIZANDO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SCRAPY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1" i="0" u="none" strike="noStrike" kern="1200" cap="none" spc="-23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1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625827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199453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Nesta</a:t>
            </a:r>
            <a:r>
              <a:rPr spc="-35" dirty="0"/>
              <a:t> </a:t>
            </a:r>
            <a:r>
              <a:rPr spc="-5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76180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Vamos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realizar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r>
              <a:rPr kumimoji="0" sz="2000" b="0" i="1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utilizando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Scrapy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49026723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133604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Sc</a:t>
            </a:r>
            <a:r>
              <a:rPr spc="-15" dirty="0"/>
              <a:t>r</a:t>
            </a:r>
            <a:r>
              <a:rPr spc="-5" dirty="0"/>
              <a:t>apy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106859"/>
            <a:ext cx="8469630" cy="2312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5080" lvl="0" indent="-364490" algn="l" defTabSz="914400" rtl="0" eaLnBrk="1" fontAlgn="auto" latinLnBrk="0" hangingPunct="1">
              <a:lnSpc>
                <a:spcPct val="15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Scrapy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 uma estrutura rápida de rastreamento da web e raspagem da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r>
              <a:rPr kumimoji="0" sz="2000" b="0" i="1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alto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nível,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usada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rastrear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sites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extrair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estruturados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suas páginas. Ele pode ser usado para uma ampla gama de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propósitos, desde mineração de dados até monitoramento e testes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automatizados.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63491599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133604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Sc</a:t>
            </a:r>
            <a:r>
              <a:rPr spc="-15" dirty="0"/>
              <a:t>r</a:t>
            </a:r>
            <a:r>
              <a:rPr spc="-5" dirty="0"/>
              <a:t>apy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106859"/>
            <a:ext cx="8569960" cy="198183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Scrapy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Framework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open</a:t>
            </a:r>
            <a:r>
              <a:rPr kumimoji="0" sz="2000" b="0" i="1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source</a:t>
            </a:r>
            <a:r>
              <a:rPr kumimoji="0" sz="2000" b="0" i="1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extração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informação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websites,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seja,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Framework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r>
              <a:rPr kumimoji="0" sz="2000" b="0" i="1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Crawler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Scrapy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disponibiliza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diversas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funcionalidades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facilitam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processo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crawler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15343900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08089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/>
              <a:t>C</a:t>
            </a:r>
            <a:r>
              <a:rPr spc="40" dirty="0"/>
              <a:t>on</a:t>
            </a:r>
            <a:r>
              <a:rPr spc="35" dirty="0"/>
              <a:t>c</a:t>
            </a:r>
            <a:r>
              <a:rPr spc="40" dirty="0"/>
              <a:t>lu</a:t>
            </a:r>
            <a:r>
              <a:rPr spc="35" dirty="0"/>
              <a:t>sã</a:t>
            </a:r>
            <a:r>
              <a:rPr spc="-5" dirty="0"/>
              <a:t>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661987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Coletamos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web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utilizando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biblioteca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Scrapy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39709324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54317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/>
              <a:t>Próxima</a:t>
            </a:r>
            <a:r>
              <a:rPr spc="75" dirty="0"/>
              <a:t> </a:t>
            </a:r>
            <a:r>
              <a:rPr spc="30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49352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Realizar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Twitter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92629237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8886" y="3253232"/>
            <a:ext cx="609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 e obtenção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 dados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8886" y="4126229"/>
            <a:ext cx="4723765" cy="699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16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8.</a:t>
            </a:r>
            <a:r>
              <a:rPr kumimoji="0" sz="1600" b="1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1600" b="0" i="0" u="none" strike="noStrike" kern="1200" cap="none" spc="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16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1600" b="0" i="0" u="none" strike="noStrike" kern="1200" cap="none" spc="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1600" b="0" i="0" u="none" strike="noStrike" kern="1200" cap="none" spc="14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UTILIZANDO</a:t>
            </a:r>
            <a:r>
              <a:rPr kumimoji="0" sz="1600" b="0" i="0" u="none" strike="noStrike" kern="1200" cap="none" spc="14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API'S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PROF.</a:t>
            </a:r>
            <a:r>
              <a:rPr kumimoji="0" sz="1600" b="1" i="0" u="none" strike="noStrike" kern="1200" cap="none" spc="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LEANDRO</a:t>
            </a:r>
            <a:r>
              <a:rPr kumimoji="0" sz="1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689114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1509141" y="2895600"/>
            <a:ext cx="6086475" cy="498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Coleta</a:t>
            </a:r>
            <a:r>
              <a:rPr spc="-10" dirty="0"/>
              <a:t> </a:t>
            </a:r>
            <a:r>
              <a:rPr spc="-5" dirty="0"/>
              <a:t>de</a:t>
            </a:r>
            <a:r>
              <a:rPr spc="-10" dirty="0"/>
              <a:t> </a:t>
            </a:r>
            <a:r>
              <a:rPr spc="-5" dirty="0"/>
              <a:t>dados </a:t>
            </a:r>
            <a:r>
              <a:rPr dirty="0"/>
              <a:t>utilizando</a:t>
            </a:r>
            <a:r>
              <a:rPr spc="-40" dirty="0"/>
              <a:t> </a:t>
            </a:r>
            <a:r>
              <a:rPr spc="-5" dirty="0"/>
              <a:t>API's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09141" y="3883914"/>
            <a:ext cx="4653280" cy="905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15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PÍT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</a:t>
            </a:r>
            <a:r>
              <a:rPr kumimoji="0" sz="1600" b="1" i="0" u="none" strike="noStrike" kern="1200" cap="none" spc="-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7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</a:t>
            </a:r>
            <a:r>
              <a:rPr kumimoji="0" sz="1600" b="1" i="0" u="none" strike="noStrike" kern="1200" cap="none" spc="-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8.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600" b="1" i="0" u="none" strike="noStrike" kern="1200" cap="none" spc="-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</a:t>
            </a:r>
            <a:r>
              <a:rPr kumimoji="0" sz="1600" b="0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</a:t>
            </a:r>
            <a:r>
              <a:rPr kumimoji="0" sz="1600" b="0" i="0" u="none" strike="noStrike" kern="1200" cap="none" spc="-1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1600" b="0" i="0" u="none" strike="noStrike" kern="1200" cap="none" spc="-1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1600" b="0" i="0" u="none" strike="noStrike" kern="1200" cap="none" spc="-1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600" b="0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1600" b="0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1600" b="0" i="0" u="none" strike="noStrike" kern="1200" cap="none" spc="-229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1600" b="0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1600" b="0" i="0" u="none" strike="noStrike" kern="1200" cap="none" spc="-1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1600" b="0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DOS</a:t>
            </a:r>
            <a:r>
              <a:rPr kumimoji="0" sz="1600" b="0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229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TW</a:t>
            </a:r>
            <a:r>
              <a:rPr kumimoji="0" sz="1600" b="0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ITT</a:t>
            </a:r>
            <a:r>
              <a:rPr kumimoji="0" sz="1600" b="0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ER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1" i="0" u="none" strike="noStrike" kern="1200" cap="none" spc="-23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1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422882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199453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Nesta</a:t>
            </a:r>
            <a:r>
              <a:rPr spc="-35" dirty="0"/>
              <a:t> </a:t>
            </a:r>
            <a:r>
              <a:rPr spc="-5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4370070" cy="9156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Conceitos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API’s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Realizar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Twitter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01927031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7611109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API</a:t>
            </a:r>
            <a:r>
              <a:rPr spc="-20" dirty="0"/>
              <a:t> </a:t>
            </a:r>
            <a:r>
              <a:rPr spc="-5" dirty="0"/>
              <a:t>(</a:t>
            </a:r>
            <a:r>
              <a:rPr i="1" spc="-5" dirty="0">
                <a:latin typeface="Arial"/>
                <a:cs typeface="Arial"/>
              </a:rPr>
              <a:t>Application</a:t>
            </a:r>
            <a:r>
              <a:rPr i="1" spc="10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Programming</a:t>
            </a:r>
            <a:r>
              <a:rPr i="1" spc="25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Interface</a:t>
            </a:r>
            <a:r>
              <a:rPr spc="-5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106859"/>
            <a:ext cx="8422005" cy="243967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1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1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conjunto</a:t>
            </a:r>
            <a:r>
              <a:rPr kumimoji="0" sz="2000" b="0" i="0" u="none" strike="noStrike" kern="1200" cap="none" spc="1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1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definições</a:t>
            </a:r>
            <a:r>
              <a:rPr kumimoji="0" sz="2000" b="0" i="0" u="none" strike="noStrike" kern="1200" cap="none" spc="1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1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protocolos</a:t>
            </a:r>
            <a:r>
              <a:rPr kumimoji="0" sz="2000" b="0" i="0" u="none" strike="noStrike" kern="1200" cap="none" spc="16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usados</a:t>
            </a:r>
            <a:r>
              <a:rPr kumimoji="0" sz="2000" b="0" i="0" u="none" strike="noStrike" kern="1200" cap="none" spc="1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</a:t>
            </a:r>
            <a:r>
              <a:rPr kumimoji="0" sz="2000" b="0" i="0" u="none" strike="noStrike" kern="1200" cap="none" spc="1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desenvolvimento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just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integração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software</a:t>
            </a:r>
            <a:r>
              <a:rPr kumimoji="0" sz="2000" b="0" i="1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aplicações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7620" lvl="0" indent="-364490" algn="just" defTabSz="914400" rtl="0" eaLnBrk="1" fontAlgn="auto" latinLnBrk="0" hangingPunct="1">
              <a:lnSpc>
                <a:spcPct val="150000"/>
              </a:lnSpc>
              <a:spcBef>
                <a:spcPts val="994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API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100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é</a:t>
            </a:r>
            <a:r>
              <a:rPr kumimoji="0" sz="2000" b="0" i="0" u="none" strike="noStrike" kern="1200" cap="none" spc="77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software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intermediário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permite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que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serviços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distintos se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comuniquem um com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 outros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sem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precisar saber como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eles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foram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implementados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379608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36423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Coleta</a:t>
            </a:r>
            <a:r>
              <a:rPr spc="90" dirty="0"/>
              <a:t> </a:t>
            </a:r>
            <a:r>
              <a:rPr spc="15" dirty="0"/>
              <a:t>de</a:t>
            </a:r>
            <a:r>
              <a:rPr spc="75" dirty="0"/>
              <a:t> </a:t>
            </a:r>
            <a:r>
              <a:rPr spc="30" dirty="0"/>
              <a:t>dados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106859"/>
            <a:ext cx="6629400" cy="2896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5080" lvl="0" indent="-364490" algn="l" defTabSz="914400" rtl="0" eaLnBrk="1" fontAlgn="auto" latinLnBrk="0" hangingPunct="1">
              <a:lnSpc>
                <a:spcPct val="15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 dados coletados podem ser utilizados para tarefas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pesquisas,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estudos,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planejamento,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desenvolvimento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experimentos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461645" lvl="0" indent="-364490" algn="l" defTabSz="914400" rtl="0" eaLnBrk="1" fontAlgn="auto" latinLnBrk="0" hangingPunct="1">
              <a:lnSpc>
                <a:spcPct val="150000"/>
              </a:lnSpc>
              <a:spcBef>
                <a:spcPts val="994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Através da coleta, podemos encontrar respostas a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perguntas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reais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obter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novos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insights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outra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forma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não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seriam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imediatamente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óbvios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430515147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7611109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API</a:t>
            </a:r>
            <a:r>
              <a:rPr spc="-20" dirty="0"/>
              <a:t> </a:t>
            </a:r>
            <a:r>
              <a:rPr spc="-5" dirty="0"/>
              <a:t>(</a:t>
            </a:r>
            <a:r>
              <a:rPr i="1" spc="-5" dirty="0">
                <a:latin typeface="Arial"/>
                <a:cs typeface="Arial"/>
              </a:rPr>
              <a:t>Application</a:t>
            </a:r>
            <a:r>
              <a:rPr i="1" spc="10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Programming</a:t>
            </a:r>
            <a:r>
              <a:rPr i="1" spc="25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Interface</a:t>
            </a:r>
            <a:r>
              <a:rPr spc="-5" dirty="0"/>
              <a:t>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106859"/>
            <a:ext cx="8277225" cy="2439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5080" lvl="0" indent="-364490" algn="l" defTabSz="914400" rtl="0" eaLnBrk="1" fontAlgn="auto" latinLnBrk="0" hangingPunct="1">
              <a:lnSpc>
                <a:spcPct val="15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API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pode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considerada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por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conjunto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soluções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rotinas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 utilizam padrões de programação para acessar um aplicativo,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serviço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plataforma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baseada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web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Através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APIs,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aplicativos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podem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comunicar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uns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outros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sem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conhecimento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intervenção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usuários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7097067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464121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APIs</a:t>
            </a:r>
            <a:r>
              <a:rPr spc="-10" dirty="0"/>
              <a:t> </a:t>
            </a:r>
            <a:r>
              <a:rPr spc="-5" dirty="0"/>
              <a:t>para</a:t>
            </a:r>
            <a:r>
              <a:rPr dirty="0"/>
              <a:t> </a:t>
            </a:r>
            <a:r>
              <a:rPr spc="-5" dirty="0"/>
              <a:t>mídias</a:t>
            </a:r>
            <a:r>
              <a:rPr spc="-10" dirty="0"/>
              <a:t> </a:t>
            </a:r>
            <a:r>
              <a:rPr spc="-5" dirty="0"/>
              <a:t>sociais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106859"/>
            <a:ext cx="8395335" cy="243967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Atualmente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mídias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sociais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disponibilizam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APIs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para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dentro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plataforma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13970" lvl="0" indent="-364490" algn="l" defTabSz="914400" rtl="0" eaLnBrk="1" fontAlgn="auto" latinLnBrk="0" hangingPunct="1">
              <a:lnSpc>
                <a:spcPct val="150000"/>
              </a:lnSpc>
              <a:spcBef>
                <a:spcPts val="994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Esses serviços podem ser utilizados através de cadastro na própria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plataforma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forma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gratuita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alguns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casos,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necessário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realizar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investimento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financeiro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obter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acesso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311662399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464121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APIs</a:t>
            </a:r>
            <a:r>
              <a:rPr spc="-10" dirty="0"/>
              <a:t> </a:t>
            </a:r>
            <a:r>
              <a:rPr spc="-5" dirty="0"/>
              <a:t>para</a:t>
            </a:r>
            <a:r>
              <a:rPr dirty="0"/>
              <a:t> </a:t>
            </a:r>
            <a:r>
              <a:rPr spc="-5" dirty="0"/>
              <a:t>mídias</a:t>
            </a:r>
            <a:r>
              <a:rPr spc="-10" dirty="0"/>
              <a:t> </a:t>
            </a:r>
            <a:r>
              <a:rPr spc="-5" dirty="0"/>
              <a:t>sociais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106859"/>
            <a:ext cx="8147684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5080" lvl="0" indent="-364490" algn="l" defTabSz="914400" rtl="0" eaLnBrk="1" fontAlgn="auto" latinLnBrk="0" hangingPunct="1">
              <a:lnSpc>
                <a:spcPct val="15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Cada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mídia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social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através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suas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regras,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define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quem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pode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extrair informações da sua plataforma. Deste modo, para ter acesso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aos dados disponibilizados o usuário deverá ter um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token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 ter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permissão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acesso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550658" y="3762755"/>
            <a:ext cx="2005330" cy="2542540"/>
            <a:chOff x="4550658" y="3762755"/>
            <a:chExt cx="2005330" cy="254254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0658" y="5742431"/>
              <a:ext cx="2004832" cy="5623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61331" y="3762755"/>
              <a:ext cx="1985771" cy="1985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909886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464121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APIs</a:t>
            </a:r>
            <a:r>
              <a:rPr spc="-10" dirty="0"/>
              <a:t> </a:t>
            </a:r>
            <a:r>
              <a:rPr spc="-5" dirty="0"/>
              <a:t>para</a:t>
            </a:r>
            <a:r>
              <a:rPr dirty="0"/>
              <a:t> </a:t>
            </a:r>
            <a:r>
              <a:rPr spc="-5" dirty="0"/>
              <a:t>mídias</a:t>
            </a:r>
            <a:r>
              <a:rPr spc="-10" dirty="0"/>
              <a:t> </a:t>
            </a:r>
            <a:r>
              <a:rPr spc="-5" dirty="0"/>
              <a:t>sociais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8712835" cy="3253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Twitter: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https://developer.twitter.com/en;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Facebook:https://developers.facebook.com/docs/graph-api?locale=pt_BR;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2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Linkedin:</a:t>
            </a: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https:/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  <a:hlinkClick r:id="rId2"/>
              </a:rPr>
              <a:t>/www.linkedin.com/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  <a:hlinkClick r:id="rId2"/>
              </a:rPr>
              <a:t>evelopers/apps;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Instagram: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https:/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  <a:hlinkClick r:id="rId3"/>
              </a:rPr>
              <a:t>/www.instagram.com/developer/regis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  <a:hlinkClick r:id="rId3"/>
              </a:rPr>
              <a:t>er/;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19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Google Data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API:</a:t>
            </a: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https://developers.google.com/gdata/docs/directory.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21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Youtube: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https://developers.google.com/youtube/v3/;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18586160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1034923"/>
            <a:ext cx="436753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35" dirty="0"/>
              <a:t>Coletando</a:t>
            </a:r>
            <a:r>
              <a:rPr sz="2500" spc="120" dirty="0"/>
              <a:t> </a:t>
            </a:r>
            <a:r>
              <a:rPr sz="2500" spc="30" dirty="0"/>
              <a:t>dados</a:t>
            </a:r>
            <a:r>
              <a:rPr sz="2500" spc="105" dirty="0"/>
              <a:t> </a:t>
            </a:r>
            <a:r>
              <a:rPr sz="2500" spc="20" dirty="0"/>
              <a:t>no</a:t>
            </a:r>
            <a:r>
              <a:rPr sz="2500" spc="150" dirty="0"/>
              <a:t> </a:t>
            </a:r>
            <a:r>
              <a:rPr sz="2500" spc="35" dirty="0"/>
              <a:t>Twitter</a:t>
            </a:r>
            <a:endParaRPr sz="2500"/>
          </a:p>
        </p:txBody>
      </p:sp>
    </p:spTree>
    <p:extLst>
      <p:ext uri="{BB962C8B-B14F-4D97-AF65-F5344CB8AC3E}">
        <p14:creationId xmlns:p14="http://schemas.microsoft.com/office/powerpoint/2010/main" val="832787446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08089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/>
              <a:t>C</a:t>
            </a:r>
            <a:r>
              <a:rPr spc="40" dirty="0"/>
              <a:t>on</a:t>
            </a:r>
            <a:r>
              <a:rPr spc="35" dirty="0"/>
              <a:t>c</a:t>
            </a:r>
            <a:r>
              <a:rPr spc="40" dirty="0"/>
              <a:t>lu</a:t>
            </a:r>
            <a:r>
              <a:rPr spc="35" dirty="0"/>
              <a:t>sã</a:t>
            </a:r>
            <a:r>
              <a:rPr spc="-5" dirty="0"/>
              <a:t>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6828155" cy="9156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Conhecemos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conceitos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API’s</a:t>
            </a:r>
            <a:r>
              <a:rPr kumimoji="0" sz="2000" b="0" i="0" u="none" strike="noStrike" kern="1200" cap="none" spc="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Realizamos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Twiiter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99040035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54317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/>
              <a:t>Próxima</a:t>
            </a:r>
            <a:r>
              <a:rPr spc="75" dirty="0"/>
              <a:t> </a:t>
            </a:r>
            <a:r>
              <a:rPr spc="30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45358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através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API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77381153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8886" y="3253232"/>
            <a:ext cx="609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</a:t>
            </a:r>
            <a:r>
              <a:rPr kumimoji="0" sz="3600" b="1" i="0" u="none" strike="noStrike" kern="1200" cap="none" spc="-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3600" b="1" i="0" u="none" strike="noStrike" kern="1200" cap="none" spc="-1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obtenção</a:t>
            </a:r>
            <a:r>
              <a:rPr kumimoji="0" sz="3600" b="1" i="0" u="none" strike="noStrike" kern="1200" cap="none" spc="-1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3600" b="1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dados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8886" y="4126229"/>
            <a:ext cx="4723765" cy="699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16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8.</a:t>
            </a:r>
            <a:r>
              <a:rPr kumimoji="0" sz="1600" b="1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1600" b="0" i="0" u="none" strike="noStrike" kern="1200" cap="none" spc="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16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1600" b="0" i="0" u="none" strike="noStrike" kern="1200" cap="none" spc="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1600" b="0" i="0" u="none" strike="noStrike" kern="1200" cap="none" spc="14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9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UTILIZANDO</a:t>
            </a:r>
            <a:r>
              <a:rPr kumimoji="0" sz="1600" b="0" i="0" u="none" strike="noStrike" kern="1200" cap="none" spc="14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7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API'S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PROF.</a:t>
            </a:r>
            <a:r>
              <a:rPr kumimoji="0" sz="1600" b="1" i="0" u="none" strike="noStrike" kern="1200" cap="none" spc="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LEANDRO</a:t>
            </a:r>
            <a:r>
              <a:rPr kumimoji="0" sz="1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293621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1509141" y="2819400"/>
            <a:ext cx="6086475" cy="498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Coleta</a:t>
            </a:r>
            <a:r>
              <a:rPr spc="-10" dirty="0"/>
              <a:t> </a:t>
            </a:r>
            <a:r>
              <a:rPr spc="-5" dirty="0"/>
              <a:t>de</a:t>
            </a:r>
            <a:r>
              <a:rPr spc="-10" dirty="0"/>
              <a:t> </a:t>
            </a:r>
            <a:r>
              <a:rPr spc="-5" dirty="0"/>
              <a:t>dados </a:t>
            </a:r>
            <a:r>
              <a:rPr dirty="0"/>
              <a:t>utilizando</a:t>
            </a:r>
            <a:r>
              <a:rPr spc="-40" dirty="0"/>
              <a:t> </a:t>
            </a:r>
            <a:r>
              <a:rPr spc="-5" dirty="0"/>
              <a:t>API's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09141" y="3885438"/>
            <a:ext cx="5126990" cy="903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15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PÍT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</a:t>
            </a:r>
            <a:r>
              <a:rPr kumimoji="0" sz="1600" b="1" i="0" u="none" strike="noStrike" kern="1200" cap="none" spc="-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</a:t>
            </a:r>
            <a:r>
              <a:rPr kumimoji="0" sz="1600" b="1" i="0" u="none" strike="noStrike" kern="1200" cap="none" spc="-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8.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1" i="0" u="none" strike="noStrike" kern="1200" cap="none" spc="-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1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1" i="0" u="none" strike="noStrike" kern="1200" cap="none" spc="-229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DOS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</a:t>
            </a:r>
            <a:r>
              <a:rPr kumimoji="0" sz="1600" b="1" i="0" u="none" strike="noStrike" kern="1200" cap="none" spc="-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1" i="0" u="none" strike="noStrike" kern="1200" cap="none" spc="-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1" i="0" u="none" strike="noStrike" kern="1200" cap="none" spc="-23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1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056934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199453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Nesta</a:t>
            </a:r>
            <a:r>
              <a:rPr spc="-35" dirty="0"/>
              <a:t> </a:t>
            </a:r>
            <a:r>
              <a:rPr spc="-5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61671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Realizar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utilizando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API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Chess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492457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364236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Coleta</a:t>
            </a:r>
            <a:r>
              <a:rPr spc="90" dirty="0"/>
              <a:t> </a:t>
            </a:r>
            <a:r>
              <a:rPr spc="15" dirty="0"/>
              <a:t>de</a:t>
            </a:r>
            <a:r>
              <a:rPr spc="75" dirty="0"/>
              <a:t> </a:t>
            </a:r>
            <a:r>
              <a:rPr spc="30" dirty="0"/>
              <a:t>dados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106859"/>
            <a:ext cx="6313805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5080" lvl="0" indent="-364490" algn="l" defTabSz="914400" rtl="0" eaLnBrk="1" fontAlgn="auto" latinLnBrk="0" hangingPunct="1">
              <a:lnSpc>
                <a:spcPct val="15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bem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feita,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coletados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podem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 transformados em informações e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consequentemente, permitem que as tomadas de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decisões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sejam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mais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assertivas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28127666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1010869"/>
            <a:ext cx="42094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40" dirty="0"/>
              <a:t>Coletando</a:t>
            </a:r>
            <a:r>
              <a:rPr sz="2800" spc="114" dirty="0"/>
              <a:t> </a:t>
            </a:r>
            <a:r>
              <a:rPr sz="2800" spc="25" dirty="0"/>
              <a:t>dados</a:t>
            </a:r>
            <a:r>
              <a:rPr sz="2800" spc="165" dirty="0"/>
              <a:t> </a:t>
            </a:r>
            <a:r>
              <a:rPr sz="2800" spc="30" dirty="0"/>
              <a:t>Chess</a:t>
            </a:r>
            <a:endParaRPr sz="2800"/>
          </a:p>
        </p:txBody>
      </p:sp>
      <p:grpSp>
        <p:nvGrpSpPr>
          <p:cNvPr id="3" name="object 3"/>
          <p:cNvGrpSpPr/>
          <p:nvPr/>
        </p:nvGrpSpPr>
        <p:grpSpPr>
          <a:xfrm>
            <a:off x="3846576" y="2113788"/>
            <a:ext cx="3393440" cy="4744720"/>
            <a:chOff x="3846576" y="2113788"/>
            <a:chExt cx="3393440" cy="474472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846576" y="5437633"/>
              <a:ext cx="3393185" cy="142036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61816" y="2113788"/>
              <a:ext cx="3364991" cy="3334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700936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08089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/>
              <a:t>C</a:t>
            </a:r>
            <a:r>
              <a:rPr spc="40" dirty="0"/>
              <a:t>on</a:t>
            </a:r>
            <a:r>
              <a:rPr spc="35" dirty="0"/>
              <a:t>c</a:t>
            </a:r>
            <a:r>
              <a:rPr spc="40" dirty="0"/>
              <a:t>lu</a:t>
            </a:r>
            <a:r>
              <a:rPr spc="35" dirty="0"/>
              <a:t>sã</a:t>
            </a:r>
            <a:r>
              <a:rPr spc="-5" dirty="0"/>
              <a:t>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49377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Realizamos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Chess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368033843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54317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/>
              <a:t>Próxima</a:t>
            </a:r>
            <a:r>
              <a:rPr spc="75" dirty="0"/>
              <a:t> </a:t>
            </a:r>
            <a:r>
              <a:rPr spc="30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55670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Introdução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ferramentas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323902168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8886" y="3233420"/>
            <a:ext cx="609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</a:t>
            </a:r>
            <a:r>
              <a:rPr kumimoji="0" sz="3600" b="1" i="0" u="none" strike="noStrike" kern="1200" cap="none" spc="-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3600" b="1" i="0" u="none" strike="noStrike" kern="1200" cap="none" spc="-1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obtenção</a:t>
            </a:r>
            <a:r>
              <a:rPr kumimoji="0" sz="3600" b="1" i="0" u="none" strike="noStrike" kern="1200" cap="none" spc="-1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3600" b="1" i="0" u="none" strike="noStrike" kern="1200" cap="none" spc="-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dados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8886" y="4126229"/>
            <a:ext cx="5034280" cy="699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14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9.</a:t>
            </a:r>
            <a:r>
              <a:rPr kumimoji="0" sz="1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0" i="0" u="none" strike="noStrike" kern="1200" cap="none" spc="-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FERRAMENTAS</a:t>
            </a:r>
            <a:r>
              <a:rPr kumimoji="0" sz="1600" b="0" i="0" u="none" strike="noStrike" kern="1200" cap="none" spc="15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1600" b="0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1600" b="0" i="0" u="none" strike="noStrike" kern="1200" cap="none" spc="1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16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1600" b="0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600" b="0" i="0" u="none" strike="noStrike" kern="1200" cap="none" spc="-1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PROF.</a:t>
            </a:r>
            <a:r>
              <a:rPr kumimoji="0" sz="1600" b="1" i="0" u="none" strike="noStrike" kern="1200" cap="none" spc="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LEANDRO</a:t>
            </a:r>
            <a:r>
              <a:rPr kumimoji="0" sz="1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3889654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1512770" y="2895600"/>
            <a:ext cx="5997575" cy="4683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dirty="0"/>
              <a:t>Ferramentas</a:t>
            </a:r>
            <a:r>
              <a:rPr sz="2900" spc="-55" dirty="0"/>
              <a:t> </a:t>
            </a:r>
            <a:r>
              <a:rPr sz="2900" dirty="0"/>
              <a:t>para</a:t>
            </a:r>
            <a:r>
              <a:rPr sz="2900" spc="-30" dirty="0"/>
              <a:t> </a:t>
            </a:r>
            <a:r>
              <a:rPr sz="2900" dirty="0"/>
              <a:t>coleta</a:t>
            </a:r>
            <a:r>
              <a:rPr sz="2900" spc="-55" dirty="0"/>
              <a:t> </a:t>
            </a:r>
            <a:r>
              <a:rPr sz="2900" dirty="0"/>
              <a:t>de</a:t>
            </a:r>
            <a:r>
              <a:rPr sz="2900" spc="-10" dirty="0"/>
              <a:t> </a:t>
            </a:r>
            <a:r>
              <a:rPr sz="2900" dirty="0"/>
              <a:t>dados</a:t>
            </a:r>
            <a:endParaRPr sz="2900"/>
          </a:p>
        </p:txBody>
      </p:sp>
      <p:sp>
        <p:nvSpPr>
          <p:cNvPr id="9" name="object 9"/>
          <p:cNvSpPr txBox="1"/>
          <p:nvPr/>
        </p:nvSpPr>
        <p:spPr>
          <a:xfrm>
            <a:off x="1509141" y="3885438"/>
            <a:ext cx="6560820" cy="903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-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9.</a:t>
            </a:r>
            <a:r>
              <a:rPr kumimoji="0" sz="1600" b="1" i="0" u="none" strike="noStrike" kern="1200" cap="none" spc="-10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AULA</a:t>
            </a:r>
            <a:r>
              <a:rPr kumimoji="0" sz="1600" b="1" i="0" u="none" strike="noStrike" kern="1200" cap="none" spc="-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9.1</a:t>
            </a:r>
            <a:r>
              <a:rPr kumimoji="0" sz="1600" b="1" i="0" u="none" strike="noStrike" kern="1200" cap="none" spc="-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INTRODUÇÃO</a:t>
            </a:r>
            <a:r>
              <a:rPr kumimoji="0" sz="1600" b="1" i="0" u="none" strike="noStrike" kern="1200" cap="none" spc="-6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AS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FERRAMENTAS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</a:t>
            </a:r>
            <a:r>
              <a:rPr kumimoji="0" sz="1600" b="1" i="0" u="none" strike="noStrike" kern="1200" cap="none" spc="-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DADOS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1" i="0" u="none" strike="noStrike" kern="1200" cap="none" spc="-23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1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2376973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3437"/>
            <a:ext cx="193040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Nesta</a:t>
            </a:r>
            <a:r>
              <a:rPr spc="-105" dirty="0"/>
              <a:t> </a:t>
            </a:r>
            <a:r>
              <a:rPr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78676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Apresentar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algumas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ferramentas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disponíveis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675260099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1014476"/>
            <a:ext cx="1214120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dirty="0"/>
              <a:t>KNIME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1002893" y="2106859"/>
            <a:ext cx="8745855" cy="2896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5080" lvl="0" indent="-364490" algn="just" defTabSz="914400" rtl="0" eaLnBrk="1" fontAlgn="auto" latinLnBrk="0" hangingPunct="1">
              <a:lnSpc>
                <a:spcPct val="15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plataforma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livre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código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aberto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análise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dados,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construção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relatórios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 integração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dados.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 KNIME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integra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vários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componentes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aprendizado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máquina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 mineração de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 por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meio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seu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conceito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pipelining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modular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715" lvl="0" indent="-364490" algn="just" defTabSz="914400" rtl="0" eaLnBrk="1" fontAlgn="auto" latinLnBrk="0" hangingPunct="1">
              <a:lnSpc>
                <a:spcPct val="150000"/>
              </a:lnSpc>
              <a:spcBef>
                <a:spcPts val="994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Trabalha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projeto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fluxos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trabalho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componentes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reutilizáveis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acessíveis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78315250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1014476"/>
            <a:ext cx="1214120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dirty="0"/>
              <a:t>KNIME</a:t>
            </a:r>
            <a:endParaRPr sz="2900"/>
          </a:p>
        </p:txBody>
      </p:sp>
      <p:grpSp>
        <p:nvGrpSpPr>
          <p:cNvPr id="3" name="object 3"/>
          <p:cNvGrpSpPr/>
          <p:nvPr/>
        </p:nvGrpSpPr>
        <p:grpSpPr>
          <a:xfrm>
            <a:off x="2232660" y="1758695"/>
            <a:ext cx="6572250" cy="5099685"/>
            <a:chOff x="2232660" y="1758695"/>
            <a:chExt cx="6572250" cy="509968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32660" y="6114292"/>
              <a:ext cx="6572250" cy="74370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7900" y="1758695"/>
              <a:ext cx="6544056" cy="4366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413662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1014476"/>
            <a:ext cx="252285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dirty="0"/>
              <a:t>Google</a:t>
            </a:r>
            <a:r>
              <a:rPr sz="2900" spc="-95" dirty="0"/>
              <a:t> </a:t>
            </a:r>
            <a:r>
              <a:rPr sz="2900" dirty="0"/>
              <a:t>Forms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1002893" y="2106859"/>
            <a:ext cx="8745855" cy="302450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  <a:tab pos="684530" algn="l"/>
                <a:tab pos="1318260" algn="l"/>
                <a:tab pos="2680970" algn="l"/>
                <a:tab pos="3665854" algn="l"/>
                <a:tab pos="4086225" algn="l"/>
                <a:tab pos="5043805" algn="l"/>
                <a:tab pos="5605780" algn="l"/>
                <a:tab pos="6590665" algn="l"/>
                <a:tab pos="7139305" algn="l"/>
                <a:tab pos="8236584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	uma	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rr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men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	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ui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	da	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oogle	que	p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rmi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	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	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á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ri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	c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formulários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diversas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finalidades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Existem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várias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opções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elaboração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mesmo: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perguntas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fechadas,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perguntas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abertas,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indicativo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qualidade,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múltiplas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respostas,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etc.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6350" lvl="0" indent="-364490" algn="l" defTabSz="914400" rtl="0" eaLnBrk="1" fontAlgn="auto" latinLnBrk="0" hangingPunct="1">
              <a:lnSpc>
                <a:spcPct val="150000"/>
              </a:lnSpc>
              <a:spcBef>
                <a:spcPts val="101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 uma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das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formas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mais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usuais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se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coletar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através</a:t>
            </a:r>
            <a:r>
              <a:rPr kumimoji="0" sz="2000" b="0" i="0" u="none" strike="noStrike" kern="1200" cap="none" spc="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formulários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pesquisa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online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838655820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1014476"/>
            <a:ext cx="272986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dirty="0"/>
              <a:t>Survey</a:t>
            </a:r>
            <a:r>
              <a:rPr sz="2900" spc="-80" dirty="0"/>
              <a:t> </a:t>
            </a:r>
            <a:r>
              <a:rPr sz="2900" dirty="0"/>
              <a:t>Monkey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1002893" y="2059939"/>
            <a:ext cx="9177655" cy="2414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Também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 uma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ferramenta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coleta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através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formulários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online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19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Diferente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Google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Forms,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SurveyMonkey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tem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planos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gratuitos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pagos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l" defTabSz="914400" rtl="0" eaLnBrk="1" fontAlgn="auto" latinLnBrk="0" hangingPunct="1">
              <a:lnSpc>
                <a:spcPct val="150000"/>
              </a:lnSpc>
              <a:spcBef>
                <a:spcPts val="101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quem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deseja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realizar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pesquisas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10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100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respostas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 plano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gratuito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 ideal. O plano padrão (pago) oferece perguntas ilimitadas 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vai até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1.000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respostas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4928" y="4224528"/>
            <a:ext cx="4962144" cy="24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34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6722109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Vantagens</a:t>
            </a:r>
            <a:r>
              <a:rPr spc="140" dirty="0"/>
              <a:t> </a:t>
            </a:r>
            <a:r>
              <a:rPr spc="15" dirty="0"/>
              <a:t>da</a:t>
            </a:r>
            <a:r>
              <a:rPr spc="90" dirty="0"/>
              <a:t> </a:t>
            </a:r>
            <a:r>
              <a:rPr spc="30" dirty="0"/>
              <a:t>coleta</a:t>
            </a:r>
            <a:r>
              <a:rPr spc="114" dirty="0"/>
              <a:t> </a:t>
            </a:r>
            <a:r>
              <a:rPr spc="15" dirty="0"/>
              <a:t>de</a:t>
            </a:r>
            <a:r>
              <a:rPr spc="105" dirty="0"/>
              <a:t> </a:t>
            </a:r>
            <a:r>
              <a:rPr spc="30" dirty="0"/>
              <a:t>dados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106859"/>
            <a:ext cx="6749415" cy="315087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Ajuda 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concentrar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energia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 recursos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limitados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soluções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possuem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maior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impacto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Ajuda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entender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melhor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seus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clientes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l" defTabSz="914400" rtl="0" eaLnBrk="1" fontAlgn="auto" latinLnBrk="0" hangingPunct="1">
              <a:lnSpc>
                <a:spcPct val="150000"/>
              </a:lnSpc>
              <a:spcBef>
                <a:spcPts val="10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Ajuda a analisar melhor as tendências, de acordo com a </a:t>
            </a:r>
            <a:r>
              <a:rPr kumimoji="0" sz="2000" b="0" i="0" u="none" strike="noStrike" kern="1200" cap="none" spc="-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forma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opiniões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comportamento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clientes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Tomar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decisões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mais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rápidas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 eficazes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408415452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1014476"/>
            <a:ext cx="303085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dirty="0"/>
              <a:t>Google</a:t>
            </a:r>
            <a:r>
              <a:rPr sz="2900" spc="-90" dirty="0"/>
              <a:t> </a:t>
            </a:r>
            <a:r>
              <a:rPr sz="2900" spc="-5" dirty="0"/>
              <a:t>Analytics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1002893" y="2106859"/>
            <a:ext cx="8559165" cy="302450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ferramenta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gratuita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Google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visa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auxiliar na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geração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diz respeito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aos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sites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blogs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princípio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permite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ao usuário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avaliar os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forma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segmentada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não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individual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l" defTabSz="914400" rtl="0" eaLnBrk="1" fontAlgn="auto" latinLnBrk="0" hangingPunct="1">
              <a:lnSpc>
                <a:spcPct val="150000"/>
              </a:lnSpc>
              <a:spcBef>
                <a:spcPts val="101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utilizada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conjunto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outras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soluções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marketing,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como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Facebook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Ads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95010522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1014476"/>
            <a:ext cx="150177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900" dirty="0"/>
              <a:t>Up</a:t>
            </a:r>
            <a:r>
              <a:rPr sz="2900" spc="5" dirty="0"/>
              <a:t>M</a:t>
            </a:r>
            <a:r>
              <a:rPr sz="2900" dirty="0"/>
              <a:t>iner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1002893" y="2114905"/>
            <a:ext cx="8745220" cy="4121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6555" marR="5080" lvl="0" indent="-364490" algn="just" defTabSz="914400" rtl="0" eaLnBrk="1" fontAlgn="auto" latinLnBrk="0" hangingPunct="1">
              <a:lnSpc>
                <a:spcPct val="140000"/>
              </a:lnSpc>
              <a:spcBef>
                <a:spcPts val="1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 UpMiner é um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software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mais avançado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mineração de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 que,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 </a:t>
            </a:r>
            <a:r>
              <a:rPr kumimoji="0" sz="2000" b="0" i="0" u="none" strike="noStrike" kern="1200" cap="none" spc="-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prática,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capta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informações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estratégicas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fontes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 variadas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web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just" defTabSz="914400" rtl="0" eaLnBrk="1" fontAlgn="auto" latinLnBrk="0" hangingPunct="1">
              <a:lnSpc>
                <a:spcPct val="140000"/>
              </a:lnSpc>
              <a:spcBef>
                <a:spcPts val="994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719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Ele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 mais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voltado para Big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Data,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já que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consegue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processar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número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altíssimo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informações,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trazendo-as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forma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desestruturada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e </a:t>
            </a:r>
            <a:r>
              <a:rPr kumimoji="0" sz="2000" b="0" i="0" u="none" strike="noStrike" kern="1200" cap="none" spc="-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permitindo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criar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gráficos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relatórios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análise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posterior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just" defTabSz="914400" rtl="0" eaLnBrk="1" fontAlgn="auto" latinLnBrk="0" hangingPunct="1">
              <a:lnSpc>
                <a:spcPct val="140100"/>
              </a:lnSpc>
              <a:spcBef>
                <a:spcPts val="10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pesquisa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feita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palavras-chave,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podem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das</a:t>
            </a:r>
            <a:r>
              <a:rPr kumimoji="0" sz="2000" b="0" i="0" u="none" strike="noStrike" kern="1200" cap="none" spc="5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mais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variadas,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sempre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 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proposta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criar parâmetros para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tomada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decisões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02102507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3437"/>
            <a:ext cx="197485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Conclusão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106859"/>
            <a:ext cx="8545195" cy="1398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5080" lvl="0" indent="-364490" algn="l" defTabSz="914400" rtl="0" eaLnBrk="1" fontAlgn="auto" latinLnBrk="0" hangingPunct="1">
              <a:lnSpc>
                <a:spcPct val="15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Vimos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nesta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aula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algumas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opções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ferramentas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dados,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 vão variar de acordo com o objetivo da coleta e os recursos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disponíveis.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36812871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3437"/>
            <a:ext cx="239585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Próxima</a:t>
            </a:r>
            <a:r>
              <a:rPr spc="-55" dirty="0"/>
              <a:t> </a:t>
            </a:r>
            <a:r>
              <a:rPr spc="-5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43859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utilizando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Knime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34021852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8886" y="3253232"/>
            <a:ext cx="609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 e obtenção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 dados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8886" y="4127753"/>
            <a:ext cx="3778885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15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7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10.</a:t>
            </a:r>
            <a:r>
              <a:rPr kumimoji="0" sz="1600" b="1" i="0" u="none" strike="noStrike" kern="1200" cap="none" spc="9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BANCO</a:t>
            </a:r>
            <a:r>
              <a:rPr kumimoji="0" sz="1600" b="1" i="0" u="none" strike="noStrike" kern="1200" cap="none" spc="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6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1600" b="1" i="0" u="none" strike="noStrike" kern="1200" cap="none" spc="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DADOS</a:t>
            </a:r>
            <a:r>
              <a:rPr kumimoji="0" sz="1600" b="1" i="0" u="none" strike="noStrike" kern="1200" cap="none" spc="1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NOSQL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PROF.</a:t>
            </a:r>
            <a:r>
              <a:rPr kumimoji="0" sz="1600" b="1" i="0" u="none" strike="noStrike" kern="1200" cap="none" spc="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LEANDRO</a:t>
            </a:r>
            <a:r>
              <a:rPr kumimoji="0" sz="1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2921645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1509141" y="2895600"/>
            <a:ext cx="4367213" cy="4841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Banco</a:t>
            </a:r>
            <a:r>
              <a:rPr sz="3000" spc="-40" dirty="0"/>
              <a:t> </a:t>
            </a:r>
            <a:r>
              <a:rPr sz="3000" dirty="0"/>
              <a:t>de</a:t>
            </a:r>
            <a:r>
              <a:rPr sz="3000" spc="-25" dirty="0"/>
              <a:t> </a:t>
            </a:r>
            <a:r>
              <a:rPr sz="3000" dirty="0"/>
              <a:t>dados</a:t>
            </a:r>
            <a:r>
              <a:rPr sz="3000" spc="-20" dirty="0"/>
              <a:t> </a:t>
            </a:r>
            <a:r>
              <a:rPr sz="3000" dirty="0"/>
              <a:t>NoSQL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09141" y="3885438"/>
            <a:ext cx="4439920" cy="903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15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PÍT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</a:t>
            </a:r>
            <a:r>
              <a:rPr kumimoji="0" sz="1600" b="1" i="0" u="none" strike="noStrike" kern="1200" cap="none" spc="-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600" b="1" i="0" u="none" strike="noStrike" kern="1200" cap="none" spc="-16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r>
              <a:rPr kumimoji="0" sz="1600" b="1" i="0" u="none" strike="noStrike" kern="1200" cap="none" spc="-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600" b="1" i="0" u="none" strike="noStrike" kern="1200" cap="none" spc="-10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INTR</a:t>
            </a:r>
            <a:r>
              <a:rPr kumimoji="0" sz="1600" b="1" i="0" u="none" strike="noStrike" kern="1200" cap="none" spc="-23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DU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Ç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ÃO</a:t>
            </a:r>
            <a:r>
              <a:rPr kumimoji="0" sz="1600" b="1" i="0" u="none" strike="noStrike" kern="1200" cap="none" spc="-6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AO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4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1" i="0" u="none" strike="noStrike" kern="1200" cap="none" spc="-23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GO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DB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1" i="0" u="none" strike="noStrike" kern="1200" cap="none" spc="-23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1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0703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199517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Nesta</a:t>
            </a:r>
            <a:r>
              <a:rPr spc="-30" dirty="0"/>
              <a:t> </a:t>
            </a:r>
            <a:r>
              <a:rPr spc="-5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4372610" cy="1500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MongoDB?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Características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MongoDB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2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Empresas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utilizam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MongoDB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196583663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1003807"/>
            <a:ext cx="426466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/>
              <a:t>O</a:t>
            </a:r>
            <a:r>
              <a:rPr sz="3200" spc="80" dirty="0"/>
              <a:t> </a:t>
            </a:r>
            <a:r>
              <a:rPr sz="3200" spc="25" dirty="0"/>
              <a:t>que</a:t>
            </a:r>
            <a:r>
              <a:rPr sz="3200" spc="70" dirty="0"/>
              <a:t> </a:t>
            </a:r>
            <a:r>
              <a:rPr sz="3200" dirty="0"/>
              <a:t>é</a:t>
            </a:r>
            <a:r>
              <a:rPr sz="3200" spc="75" dirty="0"/>
              <a:t> </a:t>
            </a:r>
            <a:r>
              <a:rPr sz="3200" dirty="0"/>
              <a:t>o</a:t>
            </a:r>
            <a:r>
              <a:rPr sz="3200" spc="105" dirty="0"/>
              <a:t> </a:t>
            </a:r>
            <a:r>
              <a:rPr sz="3200" spc="40" dirty="0"/>
              <a:t>MongoDB?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002893" y="2106859"/>
            <a:ext cx="8658860" cy="315087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MongoDB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sistema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gerenciador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banco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não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relacional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NOSQL,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desenvolvido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C++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 baseado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documentos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Gratuito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open</a:t>
            </a:r>
            <a:r>
              <a:rPr kumimoji="0" sz="2000" b="0" i="1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source</a:t>
            </a:r>
            <a:r>
              <a:rPr kumimoji="0" sz="2000" b="0" i="1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alta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performance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flexível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21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MongoDB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 um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banco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orientado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documentos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19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MongoDB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armazena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documentos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flexíveis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tipo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JSON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possui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estrutura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chave-valor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00858517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1012062"/>
            <a:ext cx="567817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" dirty="0"/>
              <a:t>Características</a:t>
            </a:r>
            <a:r>
              <a:rPr spc="130" dirty="0"/>
              <a:t> </a:t>
            </a:r>
            <a:r>
              <a:rPr spc="20" dirty="0"/>
              <a:t>do</a:t>
            </a:r>
            <a:r>
              <a:rPr spc="80" dirty="0"/>
              <a:t> </a:t>
            </a:r>
            <a:r>
              <a:rPr spc="30" dirty="0"/>
              <a:t>Mongo</a:t>
            </a:r>
            <a:r>
              <a:rPr spc="80" dirty="0"/>
              <a:t> </a:t>
            </a:r>
            <a:r>
              <a:rPr spc="15" dirty="0"/>
              <a:t>DB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7757159" cy="3710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Gratuito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open</a:t>
            </a:r>
            <a:r>
              <a:rPr kumimoji="0" sz="2000" b="0" i="1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source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Orientado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documentos: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JSON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460375" marR="187960" lvl="1" indent="0" algn="l" defTabSz="914400" rtl="0" eaLnBrk="1" fontAlgn="auto" latinLnBrk="0" hangingPunct="1">
              <a:lnSpc>
                <a:spcPct val="150100"/>
              </a:lnSpc>
              <a:spcBef>
                <a:spcPts val="10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>
                <a:tab pos="78105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Não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existem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estruturas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tabelas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sim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armazenamento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</a:t>
            </a:r>
            <a:r>
              <a:rPr kumimoji="0" sz="2000" b="0" i="0" u="none" strike="noStrike" kern="1200" cap="none" spc="-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documentos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Multiplataforma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19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Indexados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913130" marR="0" lvl="1" indent="-271780" algn="l" defTabSz="914400" rtl="0" eaLnBrk="1" fontAlgn="auto" latinLnBrk="0" hangingPunct="1">
              <a:lnSpc>
                <a:spcPct val="100000"/>
              </a:lnSpc>
              <a:spcBef>
                <a:spcPts val="22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>
                <a:tab pos="91376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realizar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consultas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conteúdo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dentro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dos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documentos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55698031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1012062"/>
            <a:ext cx="567817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" dirty="0"/>
              <a:t>Características</a:t>
            </a:r>
            <a:r>
              <a:rPr spc="130" dirty="0"/>
              <a:t> </a:t>
            </a:r>
            <a:r>
              <a:rPr spc="20" dirty="0"/>
              <a:t>do</a:t>
            </a:r>
            <a:r>
              <a:rPr spc="80" dirty="0"/>
              <a:t> </a:t>
            </a:r>
            <a:r>
              <a:rPr spc="30" dirty="0"/>
              <a:t>Mongo</a:t>
            </a:r>
            <a:r>
              <a:rPr spc="80" dirty="0"/>
              <a:t> </a:t>
            </a:r>
            <a:r>
              <a:rPr spc="15" dirty="0"/>
              <a:t>DB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8580755" cy="2999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Não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possui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integridade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referencial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460375" marR="458470" lvl="1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>
                <a:tab pos="78105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possível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inserir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 dado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coleção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não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existe,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ela é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imediatamente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criada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460375" marR="5080" lvl="1" indent="0" algn="l" defTabSz="914400" rtl="0" eaLnBrk="1" fontAlgn="auto" latinLnBrk="0" hangingPunct="1">
              <a:lnSpc>
                <a:spcPct val="150000"/>
              </a:lnSpc>
              <a:spcBef>
                <a:spcPts val="10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>
                <a:tab pos="71120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Não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precisa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criar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modelo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banco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primeiro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depois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armazenar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linguagem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NoSQL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46813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56546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Plano</a:t>
            </a:r>
            <a:r>
              <a:rPr spc="100" dirty="0"/>
              <a:t> </a:t>
            </a:r>
            <a:r>
              <a:rPr spc="15" dirty="0"/>
              <a:t>de</a:t>
            </a:r>
            <a:r>
              <a:rPr spc="95" dirty="0"/>
              <a:t> </a:t>
            </a:r>
            <a:r>
              <a:rPr spc="30" dirty="0"/>
              <a:t>coleta</a:t>
            </a:r>
            <a:r>
              <a:rPr spc="110" dirty="0"/>
              <a:t> </a:t>
            </a:r>
            <a:r>
              <a:rPr spc="15" dirty="0"/>
              <a:t>de</a:t>
            </a:r>
            <a:r>
              <a:rPr spc="95" dirty="0"/>
              <a:t> </a:t>
            </a:r>
            <a:r>
              <a:rPr spc="30" dirty="0"/>
              <a:t>dados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5108" y="2209800"/>
            <a:ext cx="7653528" cy="357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5527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1012062"/>
            <a:ext cx="567817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40" dirty="0"/>
              <a:t>Características</a:t>
            </a:r>
            <a:r>
              <a:rPr spc="130" dirty="0"/>
              <a:t> </a:t>
            </a:r>
            <a:r>
              <a:rPr spc="20" dirty="0"/>
              <a:t>do</a:t>
            </a:r>
            <a:r>
              <a:rPr spc="80" dirty="0"/>
              <a:t> </a:t>
            </a:r>
            <a:r>
              <a:rPr spc="30" dirty="0"/>
              <a:t>Mongo</a:t>
            </a:r>
            <a:r>
              <a:rPr spc="80" dirty="0"/>
              <a:t> </a:t>
            </a:r>
            <a:r>
              <a:rPr spc="15" dirty="0"/>
              <a:t>DB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8625840" cy="2415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Possui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escalabilidade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horizontal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vertical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460375" marR="116205" lvl="1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>
                <a:tab pos="78105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Horizontal: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Aumento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capacidade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sistema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adicionando-se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mais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servidores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460375" marR="5080" lvl="1" indent="0" algn="l" defTabSz="914400" rtl="0" eaLnBrk="1" fontAlgn="auto" latinLnBrk="0" hangingPunct="1">
              <a:lnSpc>
                <a:spcPct val="150000"/>
              </a:lnSpc>
              <a:spcBef>
                <a:spcPts val="10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>
                <a:tab pos="71120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Vertical: Aumento da capacidade de um sistema trocando o hardware </a:t>
            </a:r>
            <a:r>
              <a:rPr kumimoji="0" sz="2000" b="0" i="0" u="none" strike="noStrike" kern="1200" cap="none" spc="-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servidor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adicionando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servidor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existente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mais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memória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CPU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65447219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76376"/>
            <a:ext cx="74809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35" dirty="0"/>
              <a:t>Vantagens</a:t>
            </a:r>
            <a:r>
              <a:rPr sz="3600" spc="110" dirty="0"/>
              <a:t> </a:t>
            </a:r>
            <a:r>
              <a:rPr sz="3600" spc="15" dirty="0"/>
              <a:t>de</a:t>
            </a:r>
            <a:r>
              <a:rPr sz="3600" spc="100" dirty="0"/>
              <a:t> </a:t>
            </a:r>
            <a:r>
              <a:rPr sz="3600" spc="30" dirty="0"/>
              <a:t>utilizar</a:t>
            </a:r>
            <a:r>
              <a:rPr sz="3600" spc="125" dirty="0"/>
              <a:t> </a:t>
            </a:r>
            <a:r>
              <a:rPr sz="3600" dirty="0"/>
              <a:t>o</a:t>
            </a:r>
            <a:r>
              <a:rPr sz="3600" spc="180" dirty="0"/>
              <a:t> </a:t>
            </a:r>
            <a:r>
              <a:rPr sz="3600" spc="30" dirty="0"/>
              <a:t>MongoDB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1002893" y="2212086"/>
            <a:ext cx="8542020" cy="34594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Bom</a:t>
            </a:r>
            <a:r>
              <a:rPr kumimoji="0" sz="19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desempenho</a:t>
            </a:r>
            <a:r>
              <a:rPr kumimoji="0" sz="1900" b="0" i="0" u="none" strike="noStrike" kern="1200" cap="none" spc="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19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facilidade</a:t>
            </a:r>
            <a:r>
              <a:rPr kumimoji="0" sz="1900" b="0" i="0" u="none" strike="noStrike" kern="1200" cap="none" spc="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1900" b="0" i="0" u="none" strike="noStrike" kern="1200" cap="none" spc="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criar</a:t>
            </a:r>
            <a:r>
              <a:rPr kumimoji="0" sz="1900" b="0" i="0" u="none" strike="noStrike" kern="1200" cap="none" spc="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consultas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971550" lvl="0" indent="-364490" algn="l" defTabSz="914400" rtl="0" eaLnBrk="1" fontAlgn="auto" latinLnBrk="0" hangingPunct="1">
              <a:lnSpc>
                <a:spcPct val="130000"/>
              </a:lnSpc>
              <a:spcBef>
                <a:spcPts val="101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 consultas</a:t>
            </a:r>
            <a:r>
              <a:rPr kumimoji="0" sz="1900" b="0" i="0" u="none" strike="noStrike" kern="1200" cap="none" spc="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são</a:t>
            </a:r>
            <a:r>
              <a:rPr kumimoji="0" sz="19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mais</a:t>
            </a:r>
            <a:r>
              <a:rPr kumimoji="0" sz="19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fáceis</a:t>
            </a:r>
            <a:r>
              <a:rPr kumimoji="0" sz="19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19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escrever,</a:t>
            </a:r>
            <a:r>
              <a:rPr kumimoji="0" sz="1900" b="0" i="0" u="none" strike="noStrike" kern="1200" cap="none" spc="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19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vez</a:t>
            </a:r>
            <a:r>
              <a:rPr kumimoji="0" sz="19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1900" b="0" i="0" u="none" strike="noStrike" kern="1200" cap="none" spc="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não</a:t>
            </a:r>
            <a:r>
              <a:rPr kumimoji="0" sz="1900" b="0" i="0" u="none" strike="noStrike" kern="1200" cap="none" spc="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possui </a:t>
            </a:r>
            <a:r>
              <a:rPr kumimoji="0" sz="1900" b="0" i="0" u="none" strike="noStrike" kern="1200" cap="none" spc="-5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transações</a:t>
            </a:r>
            <a:r>
              <a:rPr kumimoji="0" sz="1900" b="0" i="0" u="none" strike="noStrike" kern="1200" cap="none" spc="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 junções</a:t>
            </a:r>
            <a:r>
              <a:rPr kumimoji="0" sz="1900" b="0" i="0" u="none" strike="noStrike" kern="1200" cap="none" spc="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entre</a:t>
            </a:r>
            <a:r>
              <a:rPr kumimoji="0" sz="1900" b="0" i="0" u="none" strike="noStrike" kern="1200" cap="none" spc="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instâncias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146685" lvl="0" indent="-364490" algn="l" defTabSz="914400" rtl="0" eaLnBrk="1" fontAlgn="auto" latinLnBrk="0" hangingPunct="1">
              <a:lnSpc>
                <a:spcPct val="130100"/>
              </a:lnSpc>
              <a:spcBef>
                <a:spcPts val="99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Melhor</a:t>
            </a:r>
            <a:r>
              <a:rPr kumimoji="0" sz="1900" b="0" i="0" u="none" strike="noStrike" kern="1200" cap="none" spc="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eficiência</a:t>
            </a:r>
            <a:r>
              <a:rPr kumimoji="0" sz="1900" b="0" i="0" u="none" strike="noStrike" kern="1200" cap="none" spc="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1900" b="0" i="0" u="none" strike="noStrike" kern="1200" cap="none" spc="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performance.</a:t>
            </a:r>
            <a:r>
              <a:rPr kumimoji="0" sz="1900" b="0" i="0" u="none" strike="noStrike" kern="1200" cap="none" spc="6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1900" b="0" i="0" u="none" strike="noStrike" kern="1200" cap="none" spc="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única</a:t>
            </a:r>
            <a:r>
              <a:rPr kumimoji="0" sz="1900" b="0" i="0" u="none" strike="noStrike" kern="1200" cap="none" spc="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consulta</a:t>
            </a:r>
            <a:r>
              <a:rPr kumimoji="0" sz="1900" b="0" i="0" u="none" strike="noStrike" kern="1200" cap="none" spc="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traz</a:t>
            </a:r>
            <a:r>
              <a:rPr kumimoji="0" sz="19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todas</a:t>
            </a:r>
            <a:r>
              <a:rPr kumimoji="0" sz="1900" b="0" i="0" u="none" strike="noStrike" kern="1200" cap="none" spc="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19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 </a:t>
            </a:r>
            <a:r>
              <a:rPr kumimoji="0" sz="1900" b="0" i="0" u="none" strike="noStrike" kern="1200" cap="none" spc="-5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19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documento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l" defTabSz="914400" rtl="0" eaLnBrk="1" fontAlgn="auto" latinLnBrk="0" hangingPunct="1">
              <a:lnSpc>
                <a:spcPct val="130000"/>
              </a:lnSpc>
              <a:spcBef>
                <a:spcPts val="994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Possui</a:t>
            </a:r>
            <a:r>
              <a:rPr kumimoji="0" sz="1900" b="0" i="0" u="none" strike="noStrike" kern="1200" cap="none" spc="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escalabilidade</a:t>
            </a:r>
            <a:r>
              <a:rPr kumimoji="0" sz="1900" b="0" i="0" u="none" strike="noStrike" kern="1200" cap="none" spc="7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19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flexibilidade</a:t>
            </a:r>
            <a:r>
              <a:rPr kumimoji="0" sz="1900" b="0" i="0" u="none" strike="noStrike" kern="1200" cap="none" spc="7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</a:t>
            </a:r>
            <a:r>
              <a:rPr kumimoji="0" sz="1900" b="0" i="0" u="none" strike="noStrike" kern="1200" cap="none" spc="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manipulação</a:t>
            </a:r>
            <a:r>
              <a:rPr kumimoji="0" sz="1900" b="0" i="0" u="none" strike="noStrike" kern="1200" cap="none" spc="6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1900" b="0" i="0" u="none" strike="noStrike" kern="1200" cap="none" spc="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grandes</a:t>
            </a:r>
            <a:r>
              <a:rPr kumimoji="0" sz="1900" b="0" i="0" u="none" strike="noStrike" kern="1200" cap="none" spc="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massas</a:t>
            </a:r>
            <a:r>
              <a:rPr kumimoji="0" sz="1900" b="0" i="0" u="none" strike="noStrike" kern="1200" cap="none" spc="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</a:t>
            </a:r>
            <a:r>
              <a:rPr kumimoji="0" sz="1900" b="0" i="0" u="none" strike="noStrike" kern="1200" cap="none" spc="-509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69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Facilidade</a:t>
            </a:r>
            <a:r>
              <a:rPr kumimoji="0" sz="1900" b="0" i="0" u="none" strike="noStrike" kern="1200" cap="none" spc="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19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migração</a:t>
            </a:r>
            <a:r>
              <a:rPr kumimoji="0" sz="1900" b="0" i="0" u="none" strike="noStrike" kern="1200" cap="none" spc="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dos</a:t>
            </a:r>
            <a:r>
              <a:rPr kumimoji="0" sz="19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1900" b="0" i="0" u="none" strike="noStrike" kern="1200" cap="none" spc="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19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banco</a:t>
            </a:r>
            <a:r>
              <a:rPr kumimoji="0" sz="1900" b="0" i="0" u="none" strike="noStrike" kern="1200" cap="none" spc="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19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1900" b="0" i="0" u="none" strike="noStrike" kern="1200" cap="none" spc="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relacionais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67848382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76376"/>
            <a:ext cx="6473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35" dirty="0"/>
              <a:t>Estrutura</a:t>
            </a:r>
            <a:r>
              <a:rPr sz="3600" spc="105" dirty="0"/>
              <a:t> </a:t>
            </a:r>
            <a:r>
              <a:rPr sz="3600" spc="15" dirty="0"/>
              <a:t>de</a:t>
            </a:r>
            <a:r>
              <a:rPr sz="3600" spc="85" dirty="0"/>
              <a:t> </a:t>
            </a:r>
            <a:r>
              <a:rPr sz="3600" spc="35" dirty="0"/>
              <a:t>armazenamento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99944" y="2136648"/>
            <a:ext cx="5218176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34405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76376"/>
            <a:ext cx="786193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35" dirty="0"/>
              <a:t>Empresas</a:t>
            </a:r>
            <a:r>
              <a:rPr sz="3600" spc="105" dirty="0"/>
              <a:t> </a:t>
            </a:r>
            <a:r>
              <a:rPr sz="3600" spc="20" dirty="0"/>
              <a:t>que</a:t>
            </a:r>
            <a:r>
              <a:rPr sz="3600" spc="100" dirty="0"/>
              <a:t> </a:t>
            </a:r>
            <a:r>
              <a:rPr sz="3600" spc="30" dirty="0"/>
              <a:t>utilizam</a:t>
            </a:r>
            <a:r>
              <a:rPr sz="3600" spc="125" dirty="0"/>
              <a:t> </a:t>
            </a:r>
            <a:r>
              <a:rPr sz="3600" dirty="0"/>
              <a:t>o</a:t>
            </a:r>
            <a:r>
              <a:rPr sz="3600" spc="185" dirty="0"/>
              <a:t> </a:t>
            </a:r>
            <a:r>
              <a:rPr sz="3600" spc="30" dirty="0"/>
              <a:t>MongoDB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2720" y="1851660"/>
            <a:ext cx="6316980" cy="367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3944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08089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/>
              <a:t>C</a:t>
            </a:r>
            <a:r>
              <a:rPr spc="40" dirty="0"/>
              <a:t>on</a:t>
            </a:r>
            <a:r>
              <a:rPr spc="35" dirty="0"/>
              <a:t>c</a:t>
            </a:r>
            <a:r>
              <a:rPr spc="40" dirty="0"/>
              <a:t>lu</a:t>
            </a:r>
            <a:r>
              <a:rPr spc="35" dirty="0"/>
              <a:t>sã</a:t>
            </a:r>
            <a:r>
              <a:rPr spc="-5" dirty="0"/>
              <a:t>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50939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Realizamos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introdução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ao MongoDB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57801284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54317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/>
              <a:t>Próxima</a:t>
            </a:r>
            <a:r>
              <a:rPr spc="75" dirty="0"/>
              <a:t> </a:t>
            </a:r>
            <a:r>
              <a:rPr spc="30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48380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Instalação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configuração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MongoDB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68896188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8886" y="3253232"/>
            <a:ext cx="609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 e obtenção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 dados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8886" y="4127753"/>
            <a:ext cx="3778885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15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7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10.</a:t>
            </a:r>
            <a:r>
              <a:rPr kumimoji="0" sz="1600" b="1" i="0" u="none" strike="noStrike" kern="1200" cap="none" spc="9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BANCO</a:t>
            </a:r>
            <a:r>
              <a:rPr kumimoji="0" sz="1600" b="1" i="0" u="none" strike="noStrike" kern="1200" cap="none" spc="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6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1600" b="1" i="0" u="none" strike="noStrike" kern="1200" cap="none" spc="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DADOS</a:t>
            </a:r>
            <a:r>
              <a:rPr kumimoji="0" sz="1600" b="1" i="0" u="none" strike="noStrike" kern="1200" cap="none" spc="1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NOSQL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PROF.</a:t>
            </a:r>
            <a:r>
              <a:rPr kumimoji="0" sz="1600" b="1" i="0" u="none" strike="noStrike" kern="1200" cap="none" spc="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LEANDRO</a:t>
            </a:r>
            <a:r>
              <a:rPr kumimoji="0" sz="1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790292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1509141" y="2971800"/>
            <a:ext cx="4367213" cy="4841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Banco</a:t>
            </a:r>
            <a:r>
              <a:rPr sz="3000" spc="-40" dirty="0"/>
              <a:t> </a:t>
            </a:r>
            <a:r>
              <a:rPr sz="3000" dirty="0"/>
              <a:t>de</a:t>
            </a:r>
            <a:r>
              <a:rPr sz="3000" spc="-25" dirty="0"/>
              <a:t> </a:t>
            </a:r>
            <a:r>
              <a:rPr sz="3000" dirty="0"/>
              <a:t>dados</a:t>
            </a:r>
            <a:r>
              <a:rPr sz="3000" spc="-20" dirty="0"/>
              <a:t> </a:t>
            </a:r>
            <a:r>
              <a:rPr sz="3000" dirty="0"/>
              <a:t>NoSQL</a:t>
            </a:r>
            <a:endParaRPr sz="3000"/>
          </a:p>
        </p:txBody>
      </p:sp>
      <p:sp>
        <p:nvSpPr>
          <p:cNvPr id="9" name="object 9"/>
          <p:cNvSpPr txBox="1"/>
          <p:nvPr/>
        </p:nvSpPr>
        <p:spPr>
          <a:xfrm>
            <a:off x="1509141" y="3885438"/>
            <a:ext cx="5986145" cy="903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15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PÍT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</a:t>
            </a:r>
            <a:r>
              <a:rPr kumimoji="0" sz="1600" b="1" i="0" u="none" strike="noStrike" kern="1200" cap="none" spc="-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600" b="1" i="0" u="none" strike="noStrike" kern="1200" cap="none" spc="-16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r>
              <a:rPr kumimoji="0" sz="1600" b="1" i="0" u="none" strike="noStrike" kern="1200" cap="none" spc="-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1" i="0" u="none" strike="noStrike" kern="1200" cap="none" spc="-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INST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Ç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ÃO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FIGU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Ç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Ã</a:t>
            </a:r>
            <a:r>
              <a:rPr kumimoji="0" sz="1600" b="1" i="0" u="none" strike="noStrike" kern="1200" cap="none" spc="-229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4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1" i="0" u="none" strike="noStrike" kern="1200" cap="none" spc="-23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GO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DB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1" i="0" u="none" strike="noStrike" kern="1200" cap="none" spc="-23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1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355834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199517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Nesta</a:t>
            </a:r>
            <a:r>
              <a:rPr spc="-30" dirty="0"/>
              <a:t> </a:t>
            </a:r>
            <a:r>
              <a:rPr spc="-5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404558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Instalar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configurar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MongoDB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86703105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1010869"/>
            <a:ext cx="53371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/>
              <a:t>Fazer</a:t>
            </a:r>
            <a:r>
              <a:rPr sz="2800" spc="-15" dirty="0"/>
              <a:t> </a:t>
            </a:r>
            <a:r>
              <a:rPr sz="2800" spc="-5" dirty="0"/>
              <a:t>o</a:t>
            </a:r>
            <a:r>
              <a:rPr sz="2800" spc="-15" dirty="0"/>
              <a:t> </a:t>
            </a:r>
            <a:r>
              <a:rPr sz="2800" spc="-5" dirty="0"/>
              <a:t>download</a:t>
            </a:r>
            <a:r>
              <a:rPr sz="2800" spc="15" dirty="0"/>
              <a:t> </a:t>
            </a:r>
            <a:r>
              <a:rPr sz="2800" spc="-5" dirty="0"/>
              <a:t>do</a:t>
            </a:r>
            <a:r>
              <a:rPr sz="2800" spc="-10" dirty="0"/>
              <a:t> </a:t>
            </a:r>
            <a:r>
              <a:rPr sz="2800" spc="-5" dirty="0"/>
              <a:t>MongoDB</a:t>
            </a:r>
            <a:endParaRPr sz="2800"/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51879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Acessar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site: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https://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  <a:hlinkClick r:id="rId2"/>
              </a:rPr>
              <a:t>www.mongodb.com/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607466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56546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Plano</a:t>
            </a:r>
            <a:r>
              <a:rPr spc="100" dirty="0"/>
              <a:t> </a:t>
            </a:r>
            <a:r>
              <a:rPr spc="15" dirty="0"/>
              <a:t>de</a:t>
            </a:r>
            <a:r>
              <a:rPr spc="95" dirty="0"/>
              <a:t> </a:t>
            </a:r>
            <a:r>
              <a:rPr spc="30" dirty="0"/>
              <a:t>coleta</a:t>
            </a:r>
            <a:r>
              <a:rPr spc="110" dirty="0"/>
              <a:t> </a:t>
            </a:r>
            <a:r>
              <a:rPr spc="15" dirty="0"/>
              <a:t>de</a:t>
            </a:r>
            <a:r>
              <a:rPr spc="95" dirty="0"/>
              <a:t> </a:t>
            </a:r>
            <a:r>
              <a:rPr spc="30" dirty="0"/>
              <a:t>dados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45108" y="2209800"/>
            <a:ext cx="7653655" cy="3572510"/>
            <a:chOff x="1245108" y="2209800"/>
            <a:chExt cx="7653655" cy="3572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5108" y="2209800"/>
              <a:ext cx="7653528" cy="35722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60932" y="2360675"/>
              <a:ext cx="2254250" cy="1478280"/>
            </a:xfrm>
            <a:custGeom>
              <a:avLst/>
              <a:gdLst/>
              <a:ahLst/>
              <a:cxnLst/>
              <a:rect l="l" t="t" r="r" b="b"/>
              <a:pathLst>
                <a:path w="2254250" h="1478279">
                  <a:moveTo>
                    <a:pt x="0" y="246379"/>
                  </a:moveTo>
                  <a:lnTo>
                    <a:pt x="5007" y="196741"/>
                  </a:lnTo>
                  <a:lnTo>
                    <a:pt x="19369" y="150500"/>
                  </a:lnTo>
                  <a:lnTo>
                    <a:pt x="42092" y="108650"/>
                  </a:lnTo>
                  <a:lnTo>
                    <a:pt x="72183" y="72183"/>
                  </a:lnTo>
                  <a:lnTo>
                    <a:pt x="108650" y="42092"/>
                  </a:lnTo>
                  <a:lnTo>
                    <a:pt x="150500" y="19369"/>
                  </a:lnTo>
                  <a:lnTo>
                    <a:pt x="196741" y="5007"/>
                  </a:lnTo>
                  <a:lnTo>
                    <a:pt x="246380" y="0"/>
                  </a:lnTo>
                  <a:lnTo>
                    <a:pt x="2007616" y="0"/>
                  </a:lnTo>
                  <a:lnTo>
                    <a:pt x="2057254" y="5007"/>
                  </a:lnTo>
                  <a:lnTo>
                    <a:pt x="2103495" y="19369"/>
                  </a:lnTo>
                  <a:lnTo>
                    <a:pt x="2145345" y="42092"/>
                  </a:lnTo>
                  <a:lnTo>
                    <a:pt x="2181812" y="72183"/>
                  </a:lnTo>
                  <a:lnTo>
                    <a:pt x="2211903" y="108650"/>
                  </a:lnTo>
                  <a:lnTo>
                    <a:pt x="2234626" y="150500"/>
                  </a:lnTo>
                  <a:lnTo>
                    <a:pt x="2248988" y="196741"/>
                  </a:lnTo>
                  <a:lnTo>
                    <a:pt x="2253996" y="246379"/>
                  </a:lnTo>
                  <a:lnTo>
                    <a:pt x="2253996" y="1231900"/>
                  </a:lnTo>
                  <a:lnTo>
                    <a:pt x="2248988" y="1281538"/>
                  </a:lnTo>
                  <a:lnTo>
                    <a:pt x="2234626" y="1327779"/>
                  </a:lnTo>
                  <a:lnTo>
                    <a:pt x="2211903" y="1369629"/>
                  </a:lnTo>
                  <a:lnTo>
                    <a:pt x="2181812" y="1406096"/>
                  </a:lnTo>
                  <a:lnTo>
                    <a:pt x="2145345" y="1436187"/>
                  </a:lnTo>
                  <a:lnTo>
                    <a:pt x="2103495" y="1458910"/>
                  </a:lnTo>
                  <a:lnTo>
                    <a:pt x="2057254" y="1473272"/>
                  </a:lnTo>
                  <a:lnTo>
                    <a:pt x="2007616" y="1478280"/>
                  </a:lnTo>
                  <a:lnTo>
                    <a:pt x="246380" y="1478280"/>
                  </a:lnTo>
                  <a:lnTo>
                    <a:pt x="196741" y="1473272"/>
                  </a:lnTo>
                  <a:lnTo>
                    <a:pt x="150500" y="1458910"/>
                  </a:lnTo>
                  <a:lnTo>
                    <a:pt x="108650" y="1436187"/>
                  </a:lnTo>
                  <a:lnTo>
                    <a:pt x="72183" y="1406096"/>
                  </a:lnTo>
                  <a:lnTo>
                    <a:pt x="42092" y="1369629"/>
                  </a:lnTo>
                  <a:lnTo>
                    <a:pt x="19369" y="1327779"/>
                  </a:lnTo>
                  <a:lnTo>
                    <a:pt x="5007" y="1281538"/>
                  </a:lnTo>
                  <a:lnTo>
                    <a:pt x="0" y="1231900"/>
                  </a:lnTo>
                  <a:lnTo>
                    <a:pt x="0" y="246379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3832020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08089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/>
              <a:t>C</a:t>
            </a:r>
            <a:r>
              <a:rPr spc="40" dirty="0"/>
              <a:t>on</a:t>
            </a:r>
            <a:r>
              <a:rPr spc="35" dirty="0"/>
              <a:t>c</a:t>
            </a:r>
            <a:r>
              <a:rPr spc="40" dirty="0"/>
              <a:t>lu</a:t>
            </a:r>
            <a:r>
              <a:rPr spc="35" dirty="0"/>
              <a:t>sã</a:t>
            </a:r>
            <a:r>
              <a:rPr spc="-5" dirty="0"/>
              <a:t>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6645909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Realizamos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instalação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configuração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 MongoDB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14706885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54317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/>
              <a:t>Próxima</a:t>
            </a:r>
            <a:r>
              <a:rPr spc="75" dirty="0"/>
              <a:t> </a:t>
            </a:r>
            <a:r>
              <a:rPr spc="30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41065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Comandos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básicos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MongoDB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004794739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8886" y="3253232"/>
            <a:ext cx="609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 e obtenção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 dados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8886" y="4127753"/>
            <a:ext cx="3778885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15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7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10.</a:t>
            </a:r>
            <a:r>
              <a:rPr kumimoji="0" sz="1600" b="1" i="0" u="none" strike="noStrike" kern="1200" cap="none" spc="9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BANCO</a:t>
            </a:r>
            <a:r>
              <a:rPr kumimoji="0" sz="1600" b="1" i="0" u="none" strike="noStrike" kern="1200" cap="none" spc="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6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1600" b="1" i="0" u="none" strike="noStrike" kern="1200" cap="none" spc="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DADOS</a:t>
            </a:r>
            <a:r>
              <a:rPr kumimoji="0" sz="1600" b="1" i="0" u="none" strike="noStrike" kern="1200" cap="none" spc="1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NOSQL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PROF.</a:t>
            </a:r>
            <a:r>
              <a:rPr kumimoji="0" sz="1600" b="1" i="0" u="none" strike="noStrike" kern="1200" cap="none" spc="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LEANDRO</a:t>
            </a:r>
            <a:r>
              <a:rPr kumimoji="0" sz="1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067947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1509141" y="2895600"/>
            <a:ext cx="4367213" cy="4841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Banco</a:t>
            </a:r>
            <a:r>
              <a:rPr sz="3000" spc="-40" dirty="0"/>
              <a:t> </a:t>
            </a:r>
            <a:r>
              <a:rPr sz="3000" dirty="0"/>
              <a:t>de</a:t>
            </a:r>
            <a:r>
              <a:rPr sz="3000" spc="-25" dirty="0"/>
              <a:t> </a:t>
            </a:r>
            <a:r>
              <a:rPr sz="3000" dirty="0"/>
              <a:t>dados</a:t>
            </a:r>
            <a:r>
              <a:rPr sz="3000" spc="-20" dirty="0"/>
              <a:t> </a:t>
            </a:r>
            <a:r>
              <a:rPr sz="3000" dirty="0"/>
              <a:t>NoSQL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09141" y="3885438"/>
            <a:ext cx="5105400" cy="903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15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PÍT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</a:t>
            </a:r>
            <a:r>
              <a:rPr kumimoji="0" sz="1600" b="1" i="0" u="none" strike="noStrike" kern="1200" cap="none" spc="-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600" b="1" i="0" u="none" strike="noStrike" kern="1200" cap="none" spc="-16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r>
              <a:rPr kumimoji="0" sz="1600" b="1" i="0" u="none" strike="noStrike" kern="1200" cap="none" spc="-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1" i="0" u="none" strike="noStrike" kern="1200" cap="none" spc="-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</a:t>
            </a:r>
            <a:r>
              <a:rPr kumimoji="0" sz="1600" b="1" i="0" u="none" strike="noStrike" kern="1200" cap="none" spc="-2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1" i="0" u="none" strike="noStrike" kern="1200" cap="none" spc="-23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Á</a:t>
            </a: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SICOS</a:t>
            </a:r>
            <a:r>
              <a:rPr kumimoji="0" sz="1600" b="1" i="0" u="none" strike="noStrike" kern="1200" cap="none" spc="-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4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1" i="0" u="none" strike="noStrike" kern="1200" cap="none" spc="-23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GO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DB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1" i="0" u="none" strike="noStrike" kern="1200" cap="none" spc="-23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1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814067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199517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Nesta</a:t>
            </a:r>
            <a:r>
              <a:rPr spc="-30" dirty="0"/>
              <a:t> </a:t>
            </a:r>
            <a:r>
              <a:rPr spc="-5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410654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Comandos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básicos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MongoDB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53037039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61887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Comandos</a:t>
            </a:r>
            <a:r>
              <a:rPr spc="-20" dirty="0"/>
              <a:t> </a:t>
            </a:r>
            <a:r>
              <a:rPr spc="-5" dirty="0"/>
              <a:t>básicos</a:t>
            </a:r>
            <a:r>
              <a:rPr dirty="0"/>
              <a:t> </a:t>
            </a:r>
            <a:r>
              <a:rPr spc="-5" dirty="0"/>
              <a:t>do</a:t>
            </a:r>
            <a:r>
              <a:rPr spc="-15" dirty="0"/>
              <a:t> </a:t>
            </a:r>
            <a:r>
              <a:rPr spc="-5" dirty="0"/>
              <a:t>MongoDB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12086"/>
            <a:ext cx="5260340" cy="38404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Visualizar</a:t>
            </a:r>
            <a:r>
              <a:rPr kumimoji="0" sz="1900" b="0" i="0" u="none" strike="noStrike" kern="1200" cap="none" spc="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banco</a:t>
            </a:r>
            <a:r>
              <a:rPr kumimoji="0" sz="1900" b="0" i="0" u="none" strike="noStrike" kern="1200" cap="none" spc="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19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1900" b="0" i="0" u="none" strike="noStrike" kern="1200" cap="none" spc="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existentes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746760" marR="0" lvl="1" indent="-192405" algn="l" defTabSz="914400" rtl="0" eaLnBrk="1" fontAlgn="auto" latinLnBrk="0" hangingPunct="1">
              <a:lnSpc>
                <a:spcPct val="100000"/>
              </a:lnSpc>
              <a:spcBef>
                <a:spcPts val="1695"/>
              </a:spcBef>
              <a:spcAft>
                <a:spcPts val="0"/>
              </a:spcAft>
              <a:buClr>
                <a:srgbClr val="282E2F"/>
              </a:buClr>
              <a:buSzPct val="94736"/>
              <a:buFont typeface="Wingdings"/>
              <a:buChar char=""/>
              <a:tabLst>
                <a:tab pos="747395" algn="l"/>
              </a:tabLst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show</a:t>
            </a:r>
            <a:r>
              <a:rPr kumimoji="0" sz="19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dbs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Criar</a:t>
            </a:r>
            <a:r>
              <a:rPr kumimoji="0" sz="19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19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banco</a:t>
            </a:r>
            <a:r>
              <a:rPr kumimoji="0" sz="19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19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879475" marR="0" lvl="1" indent="-364490" algn="l" defTabSz="914400" rtl="0" eaLnBrk="1" fontAlgn="auto" latinLnBrk="0" hangingPunct="1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rgbClr val="282E2F"/>
              </a:buClr>
              <a:buSzPct val="94736"/>
              <a:buFont typeface="Wingdings"/>
              <a:buChar char=""/>
              <a:tabLst>
                <a:tab pos="879475" algn="l"/>
                <a:tab pos="880110" algn="l"/>
              </a:tabLst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</a:t>
            </a:r>
            <a:r>
              <a:rPr kumimoji="0" sz="19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&lt;nome_banco&gt;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879475" marR="0" lvl="1" indent="-364490" algn="l" defTabSz="914400" rtl="0" eaLnBrk="1" fontAlgn="auto" latinLnBrk="0" hangingPunct="1">
              <a:lnSpc>
                <a:spcPct val="100000"/>
              </a:lnSpc>
              <a:spcBef>
                <a:spcPts val="1689"/>
              </a:spcBef>
              <a:spcAft>
                <a:spcPts val="0"/>
              </a:spcAft>
              <a:buClr>
                <a:srgbClr val="282E2F"/>
              </a:buClr>
              <a:buSzPct val="94736"/>
              <a:buFont typeface="Wingdings"/>
              <a:buChar char=""/>
              <a:tabLst>
                <a:tab pos="879475" algn="l"/>
                <a:tab pos="880110" algn="l"/>
              </a:tabLst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use</a:t>
            </a:r>
            <a:r>
              <a:rPr kumimoji="0" sz="19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dbigti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Criar</a:t>
            </a:r>
            <a:r>
              <a:rPr kumimoji="0" sz="19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19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coleção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879475" marR="0" lvl="1" indent="-364490" algn="l" defTabSz="914400" rtl="0" eaLnBrk="1" fontAlgn="auto" latinLnBrk="0" hangingPunct="1">
              <a:lnSpc>
                <a:spcPct val="100000"/>
              </a:lnSpc>
              <a:spcBef>
                <a:spcPts val="1685"/>
              </a:spcBef>
              <a:spcAft>
                <a:spcPts val="0"/>
              </a:spcAft>
              <a:buClr>
                <a:srgbClr val="282E2F"/>
              </a:buClr>
              <a:buSzPct val="94736"/>
              <a:buFont typeface="Wingdings"/>
              <a:buChar char=""/>
              <a:tabLst>
                <a:tab pos="879475" algn="l"/>
                <a:tab pos="880110" algn="l"/>
              </a:tabLst>
              <a:defRPr/>
            </a:pPr>
            <a:r>
              <a:rPr kumimoji="0" sz="19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db.createCollection('nome-da-collection')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879475" marR="0" lvl="1" indent="-364490" algn="l" defTabSz="914400" rtl="0" eaLnBrk="1" fontAlgn="auto" latinLnBrk="0" hangingPunct="1">
              <a:lnSpc>
                <a:spcPct val="100000"/>
              </a:lnSpc>
              <a:spcBef>
                <a:spcPts val="1689"/>
              </a:spcBef>
              <a:spcAft>
                <a:spcPts val="0"/>
              </a:spcAft>
              <a:buClr>
                <a:srgbClr val="282E2F"/>
              </a:buClr>
              <a:buSzPct val="94736"/>
              <a:buFont typeface="Wingdings"/>
              <a:buChar char=""/>
              <a:tabLst>
                <a:tab pos="879475" algn="l"/>
                <a:tab pos="880110" algn="l"/>
              </a:tabLst>
              <a:defRPr/>
            </a:pPr>
            <a:r>
              <a:rPr kumimoji="0" sz="19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db.createCollection('forum_debates')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54665380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61887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Comandos</a:t>
            </a:r>
            <a:r>
              <a:rPr spc="-20" dirty="0"/>
              <a:t> </a:t>
            </a:r>
            <a:r>
              <a:rPr spc="-5" dirty="0"/>
              <a:t>básicos</a:t>
            </a:r>
            <a:r>
              <a:rPr dirty="0"/>
              <a:t> </a:t>
            </a:r>
            <a:r>
              <a:rPr spc="-5" dirty="0"/>
              <a:t>do</a:t>
            </a:r>
            <a:r>
              <a:rPr spc="-15" dirty="0"/>
              <a:t> </a:t>
            </a:r>
            <a:r>
              <a:rPr spc="-5" dirty="0"/>
              <a:t>MongoDB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12086"/>
            <a:ext cx="4200525" cy="3336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3855" marR="1748789" lvl="0" indent="-363855" algn="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63855" algn="l"/>
                <a:tab pos="364490" algn="l"/>
              </a:tabLst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Visualizar</a:t>
            </a:r>
            <a:r>
              <a:rPr kumimoji="0" sz="19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coleções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92405" marR="1688464" lvl="1" indent="-192405" algn="r" defTabSz="914400" rtl="0" eaLnBrk="1" fontAlgn="auto" latinLnBrk="0" hangingPunct="1">
              <a:lnSpc>
                <a:spcPct val="100000"/>
              </a:lnSpc>
              <a:spcBef>
                <a:spcPts val="1695"/>
              </a:spcBef>
              <a:spcAft>
                <a:spcPts val="0"/>
              </a:spcAft>
              <a:buClr>
                <a:srgbClr val="282E2F"/>
              </a:buClr>
              <a:buSzPct val="94736"/>
              <a:buFont typeface="Wingdings"/>
              <a:buChar char=""/>
              <a:tabLst>
                <a:tab pos="192405" algn="l"/>
              </a:tabLst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show</a:t>
            </a:r>
            <a:r>
              <a:rPr kumimoji="0" sz="19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collections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Apagar</a:t>
            </a:r>
            <a:r>
              <a:rPr kumimoji="0" sz="19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19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banco</a:t>
            </a:r>
            <a:r>
              <a:rPr kumimoji="0" sz="19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19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879475" marR="0" lvl="1" indent="-364490" algn="l" defTabSz="914400" rtl="0" eaLnBrk="1" fontAlgn="auto" latinLnBrk="0" hangingPunct="1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rgbClr val="282E2F"/>
              </a:buClr>
              <a:buSzPct val="94736"/>
              <a:buFont typeface="Wingdings"/>
              <a:buChar char=""/>
              <a:tabLst>
                <a:tab pos="879475" algn="l"/>
                <a:tab pos="880110" algn="l"/>
              </a:tabLst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db.dropDatabase()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689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Apagar</a:t>
            </a:r>
            <a:r>
              <a:rPr kumimoji="0" sz="19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19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coleção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879475" marR="0" lvl="1" indent="-364490" algn="l" defTabSz="914400" rtl="0" eaLnBrk="1" fontAlgn="auto" latinLnBrk="0" hangingPunct="1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rgbClr val="282E2F"/>
              </a:buClr>
              <a:buSzPct val="94736"/>
              <a:buFont typeface="Wingdings"/>
              <a:buChar char=""/>
              <a:tabLst>
                <a:tab pos="879475" algn="l"/>
                <a:tab pos="880110" algn="l"/>
              </a:tabLst>
              <a:defRPr/>
            </a:pPr>
            <a:r>
              <a:rPr kumimoji="0" sz="19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db.&lt;nome_da_coleção&gt;.drop()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879475" marR="0" lvl="1" indent="-364490" algn="l" defTabSz="914400" rtl="0" eaLnBrk="1" fontAlgn="auto" latinLnBrk="0" hangingPunct="1">
              <a:lnSpc>
                <a:spcPct val="100000"/>
              </a:lnSpc>
              <a:spcBef>
                <a:spcPts val="1685"/>
              </a:spcBef>
              <a:spcAft>
                <a:spcPts val="0"/>
              </a:spcAft>
              <a:buClr>
                <a:srgbClr val="282E2F"/>
              </a:buClr>
              <a:buSzPct val="94736"/>
              <a:buFont typeface="Wingdings"/>
              <a:buChar char=""/>
              <a:tabLst>
                <a:tab pos="879475" algn="l"/>
                <a:tab pos="880110" algn="l"/>
              </a:tabLst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db.pessoas.drop()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51945316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9263" y="4230623"/>
            <a:ext cx="9741408" cy="17907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61887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Comandos</a:t>
            </a:r>
            <a:r>
              <a:rPr spc="-20" dirty="0"/>
              <a:t> </a:t>
            </a:r>
            <a:r>
              <a:rPr spc="-5" dirty="0"/>
              <a:t>básicos</a:t>
            </a:r>
            <a:r>
              <a:rPr dirty="0"/>
              <a:t> </a:t>
            </a:r>
            <a:r>
              <a:rPr spc="-5" dirty="0"/>
              <a:t>do</a:t>
            </a:r>
            <a:r>
              <a:rPr spc="-15" dirty="0"/>
              <a:t> </a:t>
            </a:r>
            <a:r>
              <a:rPr spc="-5" dirty="0"/>
              <a:t>MongoDB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2893" y="2212086"/>
            <a:ext cx="304736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Inserindo</a:t>
            </a:r>
            <a:r>
              <a:rPr kumimoji="0" sz="19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19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documento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2893" y="3722319"/>
            <a:ext cx="413766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Inserindo</a:t>
            </a:r>
            <a:r>
              <a:rPr kumimoji="0" sz="1900" b="0" i="0" u="none" strike="noStrike" kern="1200" cap="none" spc="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19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lista</a:t>
            </a:r>
            <a:r>
              <a:rPr kumimoji="0" sz="19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19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documentos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7027" y="2647188"/>
            <a:ext cx="9547860" cy="73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9306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61887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Comandos</a:t>
            </a:r>
            <a:r>
              <a:rPr spc="-20" dirty="0"/>
              <a:t> </a:t>
            </a:r>
            <a:r>
              <a:rPr spc="-5" dirty="0"/>
              <a:t>básicos</a:t>
            </a:r>
            <a:r>
              <a:rPr dirty="0"/>
              <a:t> </a:t>
            </a:r>
            <a:r>
              <a:rPr spc="-5" dirty="0"/>
              <a:t>do</a:t>
            </a:r>
            <a:r>
              <a:rPr spc="-15" dirty="0"/>
              <a:t> </a:t>
            </a:r>
            <a:r>
              <a:rPr spc="-5" dirty="0"/>
              <a:t>MongoDB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12086"/>
            <a:ext cx="565975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Recuperar</a:t>
            </a:r>
            <a:r>
              <a:rPr kumimoji="0" sz="1800" b="0" i="0" u="none" strike="noStrike" kern="1200" cap="none" spc="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todos</a:t>
            </a:r>
            <a:r>
              <a:rPr kumimoji="0" sz="19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19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documentos</a:t>
            </a:r>
            <a:r>
              <a:rPr kumimoji="0" sz="1900" b="0" i="0" u="none" strike="noStrike" kern="1200" cap="none" spc="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19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1900" b="0" i="0" u="none" strike="noStrike" kern="1200" cap="none" spc="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coleção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2893" y="3723843"/>
            <a:ext cx="51898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Recuperar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primeiro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elemento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coleção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72283" y="2668523"/>
            <a:ext cx="3785616" cy="81838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65020" y="4634484"/>
            <a:ext cx="4587239" cy="50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83468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61887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Comandos</a:t>
            </a:r>
            <a:r>
              <a:rPr spc="-20" dirty="0"/>
              <a:t> </a:t>
            </a:r>
            <a:r>
              <a:rPr spc="-5" dirty="0"/>
              <a:t>básicos</a:t>
            </a:r>
            <a:r>
              <a:rPr dirty="0"/>
              <a:t> </a:t>
            </a:r>
            <a:r>
              <a:rPr spc="-5" dirty="0"/>
              <a:t>do</a:t>
            </a:r>
            <a:r>
              <a:rPr spc="-15" dirty="0"/>
              <a:t> </a:t>
            </a:r>
            <a:r>
              <a:rPr spc="-5" dirty="0"/>
              <a:t>MongoDB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12086"/>
            <a:ext cx="514921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Recuperar</a:t>
            </a:r>
            <a:r>
              <a:rPr kumimoji="0" sz="1800" b="0" i="0" u="none" strike="noStrike" kern="1200" cap="none" spc="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documentos</a:t>
            </a:r>
            <a:r>
              <a:rPr kumimoji="0" sz="1900" b="0" i="0" u="none" strike="noStrike" kern="1200" cap="none" spc="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19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forma</a:t>
            </a:r>
            <a:r>
              <a:rPr kumimoji="0" sz="19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estruturada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2893" y="3723843"/>
            <a:ext cx="35540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Ler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documentos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específicos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3727" y="2686811"/>
            <a:ext cx="5533644" cy="6858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3500" y="4399788"/>
            <a:ext cx="8276844" cy="620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52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56546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Plano</a:t>
            </a:r>
            <a:r>
              <a:rPr spc="100" dirty="0"/>
              <a:t> </a:t>
            </a:r>
            <a:r>
              <a:rPr spc="15" dirty="0"/>
              <a:t>de</a:t>
            </a:r>
            <a:r>
              <a:rPr spc="95" dirty="0"/>
              <a:t> </a:t>
            </a:r>
            <a:r>
              <a:rPr spc="30" dirty="0"/>
              <a:t>coleta</a:t>
            </a:r>
            <a:r>
              <a:rPr spc="110" dirty="0"/>
              <a:t> </a:t>
            </a:r>
            <a:r>
              <a:rPr spc="15" dirty="0"/>
              <a:t>de</a:t>
            </a:r>
            <a:r>
              <a:rPr spc="95" dirty="0"/>
              <a:t> </a:t>
            </a:r>
            <a:r>
              <a:rPr spc="30" dirty="0"/>
              <a:t>dados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45108" y="2209800"/>
            <a:ext cx="7653655" cy="3572510"/>
            <a:chOff x="1245108" y="2209800"/>
            <a:chExt cx="7653655" cy="3572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5108" y="2209800"/>
              <a:ext cx="7653528" cy="35722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944112" y="2318003"/>
              <a:ext cx="2329180" cy="1478280"/>
            </a:xfrm>
            <a:custGeom>
              <a:avLst/>
              <a:gdLst/>
              <a:ahLst/>
              <a:cxnLst/>
              <a:rect l="l" t="t" r="r" b="b"/>
              <a:pathLst>
                <a:path w="2329179" h="1478279">
                  <a:moveTo>
                    <a:pt x="0" y="246380"/>
                  </a:moveTo>
                  <a:lnTo>
                    <a:pt x="5007" y="196741"/>
                  </a:lnTo>
                  <a:lnTo>
                    <a:pt x="19369" y="150500"/>
                  </a:lnTo>
                  <a:lnTo>
                    <a:pt x="42092" y="108650"/>
                  </a:lnTo>
                  <a:lnTo>
                    <a:pt x="72183" y="72183"/>
                  </a:lnTo>
                  <a:lnTo>
                    <a:pt x="108650" y="42092"/>
                  </a:lnTo>
                  <a:lnTo>
                    <a:pt x="150500" y="19369"/>
                  </a:lnTo>
                  <a:lnTo>
                    <a:pt x="196741" y="5007"/>
                  </a:lnTo>
                  <a:lnTo>
                    <a:pt x="246379" y="0"/>
                  </a:lnTo>
                  <a:lnTo>
                    <a:pt x="2082291" y="0"/>
                  </a:lnTo>
                  <a:lnTo>
                    <a:pt x="2131930" y="5007"/>
                  </a:lnTo>
                  <a:lnTo>
                    <a:pt x="2178171" y="19369"/>
                  </a:lnTo>
                  <a:lnTo>
                    <a:pt x="2220021" y="42092"/>
                  </a:lnTo>
                  <a:lnTo>
                    <a:pt x="2256488" y="72183"/>
                  </a:lnTo>
                  <a:lnTo>
                    <a:pt x="2286579" y="108650"/>
                  </a:lnTo>
                  <a:lnTo>
                    <a:pt x="2309302" y="150500"/>
                  </a:lnTo>
                  <a:lnTo>
                    <a:pt x="2323664" y="196741"/>
                  </a:lnTo>
                  <a:lnTo>
                    <a:pt x="2328672" y="246380"/>
                  </a:lnTo>
                  <a:lnTo>
                    <a:pt x="2328672" y="1231900"/>
                  </a:lnTo>
                  <a:lnTo>
                    <a:pt x="2323664" y="1281538"/>
                  </a:lnTo>
                  <a:lnTo>
                    <a:pt x="2309302" y="1327779"/>
                  </a:lnTo>
                  <a:lnTo>
                    <a:pt x="2286579" y="1369629"/>
                  </a:lnTo>
                  <a:lnTo>
                    <a:pt x="2256488" y="1406096"/>
                  </a:lnTo>
                  <a:lnTo>
                    <a:pt x="2220021" y="1436187"/>
                  </a:lnTo>
                  <a:lnTo>
                    <a:pt x="2178171" y="1458910"/>
                  </a:lnTo>
                  <a:lnTo>
                    <a:pt x="2131930" y="1473272"/>
                  </a:lnTo>
                  <a:lnTo>
                    <a:pt x="2082291" y="1478280"/>
                  </a:lnTo>
                  <a:lnTo>
                    <a:pt x="246379" y="1478280"/>
                  </a:lnTo>
                  <a:lnTo>
                    <a:pt x="196741" y="1473272"/>
                  </a:lnTo>
                  <a:lnTo>
                    <a:pt x="150500" y="1458910"/>
                  </a:lnTo>
                  <a:lnTo>
                    <a:pt x="108650" y="1436187"/>
                  </a:lnTo>
                  <a:lnTo>
                    <a:pt x="72183" y="1406096"/>
                  </a:lnTo>
                  <a:lnTo>
                    <a:pt x="42092" y="1369629"/>
                  </a:lnTo>
                  <a:lnTo>
                    <a:pt x="19369" y="1327779"/>
                  </a:lnTo>
                  <a:lnTo>
                    <a:pt x="5007" y="1281538"/>
                  </a:lnTo>
                  <a:lnTo>
                    <a:pt x="0" y="1231900"/>
                  </a:lnTo>
                  <a:lnTo>
                    <a:pt x="0" y="246380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9681082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61887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Comandos</a:t>
            </a:r>
            <a:r>
              <a:rPr spc="-20" dirty="0"/>
              <a:t> </a:t>
            </a:r>
            <a:r>
              <a:rPr spc="-5" dirty="0"/>
              <a:t>básicos</a:t>
            </a:r>
            <a:r>
              <a:rPr dirty="0"/>
              <a:t> </a:t>
            </a:r>
            <a:r>
              <a:rPr spc="-5" dirty="0"/>
              <a:t>do</a:t>
            </a:r>
            <a:r>
              <a:rPr spc="-15" dirty="0"/>
              <a:t> </a:t>
            </a:r>
            <a:r>
              <a:rPr spc="-5" dirty="0"/>
              <a:t>MongoDB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13610"/>
            <a:ext cx="445198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Ler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documentos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condição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AND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5108" y="2723388"/>
            <a:ext cx="9189720" cy="77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6321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3723004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Operadores</a:t>
            </a:r>
            <a:r>
              <a:rPr spc="-25" dirty="0"/>
              <a:t> </a:t>
            </a:r>
            <a:r>
              <a:rPr spc="-5" dirty="0"/>
              <a:t>lógicos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51172" y="1855116"/>
            <a:ext cx="3718560" cy="3830954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>
                <a:tab pos="722630" algn="l"/>
              </a:tabLst>
              <a:defRPr/>
            </a:pP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$eq	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</a:t>
            </a:r>
            <a:r>
              <a:rPr kumimoji="0" sz="24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igual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7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8345" algn="l"/>
              </a:tabLst>
              <a:defRPr/>
            </a:pP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$gt	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</a:t>
            </a:r>
            <a:r>
              <a:rPr kumimoji="0" sz="24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maior</a:t>
            </a:r>
            <a:r>
              <a:rPr kumimoji="0" sz="24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$gte</a:t>
            </a:r>
            <a:r>
              <a:rPr kumimoji="0" sz="24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</a:t>
            </a:r>
            <a:r>
              <a:rPr kumimoji="0" sz="24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maior</a:t>
            </a:r>
            <a:r>
              <a:rPr kumimoji="0" sz="2400" b="0" i="0" u="none" strike="noStrike" kern="1200" cap="none" spc="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</a:t>
            </a:r>
            <a:r>
              <a:rPr kumimoji="0" sz="24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igual</a:t>
            </a:r>
            <a:r>
              <a:rPr kumimoji="0" sz="2400" b="0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65"/>
              </a:spcBef>
              <a:spcAft>
                <a:spcPts val="0"/>
              </a:spcAft>
              <a:buClrTx/>
              <a:buSzTx/>
              <a:buFontTx/>
              <a:buNone/>
              <a:tabLst>
                <a:tab pos="718185" algn="l"/>
              </a:tabLst>
              <a:defRPr/>
            </a:pP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$lt	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</a:t>
            </a:r>
            <a:r>
              <a:rPr kumimoji="0" sz="24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menor</a:t>
            </a:r>
            <a:r>
              <a:rPr kumimoji="0" sz="24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70"/>
              </a:spcBef>
              <a:spcAft>
                <a:spcPts val="0"/>
              </a:spcAft>
              <a:buClrTx/>
              <a:buSzTx/>
              <a:buFontTx/>
              <a:buNone/>
              <a:tabLst>
                <a:tab pos="711835" algn="l"/>
              </a:tabLst>
              <a:defRPr/>
            </a:pP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$lte	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</a:t>
            </a:r>
            <a:r>
              <a:rPr kumimoji="0" sz="24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menor</a:t>
            </a:r>
            <a:r>
              <a:rPr kumimoji="0" sz="2400" b="0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</a:t>
            </a:r>
            <a:r>
              <a:rPr kumimoji="0" sz="24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igual</a:t>
            </a:r>
            <a:r>
              <a:rPr kumimoji="0" sz="2400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2630" algn="l"/>
              </a:tabLst>
              <a:defRPr/>
            </a:pP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$ne	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</a:t>
            </a:r>
            <a:r>
              <a:rPr kumimoji="0" sz="240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diferente</a:t>
            </a:r>
            <a:r>
              <a:rPr kumimoji="0" sz="2400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70"/>
              </a:spcBef>
              <a:spcAft>
                <a:spcPts val="0"/>
              </a:spcAft>
              <a:buClrTx/>
              <a:buSzTx/>
              <a:buFontTx/>
              <a:buNone/>
              <a:tabLst>
                <a:tab pos="711835" algn="l"/>
              </a:tabLst>
              <a:defRPr/>
            </a:pP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$in	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</a:t>
            </a: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contém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$nin</a:t>
            </a:r>
            <a:r>
              <a:rPr kumimoji="0" sz="2400" b="0" i="0" u="none" strike="noStrike" kern="1200" cap="none" spc="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</a:t>
            </a:r>
            <a:r>
              <a:rPr kumimoji="0" sz="240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Não</a:t>
            </a:r>
            <a:r>
              <a:rPr kumimoji="0" sz="24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4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contém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451137585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781050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Consulta</a:t>
            </a:r>
            <a:r>
              <a:rPr spc="-15" dirty="0"/>
              <a:t> </a:t>
            </a:r>
            <a:r>
              <a:rPr spc="-5" dirty="0"/>
              <a:t>baseada</a:t>
            </a:r>
            <a:r>
              <a:rPr spc="15" dirty="0"/>
              <a:t> </a:t>
            </a:r>
            <a:r>
              <a:rPr spc="-5" dirty="0"/>
              <a:t>em</a:t>
            </a:r>
            <a:r>
              <a:rPr spc="5" dirty="0"/>
              <a:t> </a:t>
            </a:r>
            <a:r>
              <a:rPr spc="-5" dirty="0"/>
              <a:t>operadores</a:t>
            </a:r>
            <a:r>
              <a:rPr spc="5" dirty="0"/>
              <a:t> </a:t>
            </a:r>
            <a:r>
              <a:rPr spc="-5" dirty="0"/>
              <a:t>lógicos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13610"/>
            <a:ext cx="6007100" cy="8375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Vamos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utilizar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operador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menor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igual que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$lte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71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Criar</a:t>
            </a:r>
            <a:r>
              <a:rPr kumimoji="0" sz="1900" b="0" i="0" u="none" strike="noStrike" kern="1200" cap="none" spc="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19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coleção</a:t>
            </a:r>
            <a:r>
              <a:rPr kumimoji="0" sz="1900" b="0" i="0" u="none" strike="noStrike" kern="1200" cap="none" spc="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chamada</a:t>
            </a:r>
            <a:r>
              <a:rPr kumimoji="0" sz="1900" b="0" i="0" u="none" strike="noStrike" kern="1200" cap="none" spc="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pessoa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2893" y="4247134"/>
            <a:ext cx="528129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Inserir</a:t>
            </a:r>
            <a:r>
              <a:rPr kumimoji="0" sz="19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documentos</a:t>
            </a:r>
            <a:r>
              <a:rPr kumimoji="0" sz="1900" b="0" i="0" u="none" strike="noStrike" kern="1200" cap="none" spc="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dentro</a:t>
            </a:r>
            <a:r>
              <a:rPr kumimoji="0" sz="1900" b="0" i="0" u="none" strike="noStrike" kern="1200" cap="none" spc="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 coleção</a:t>
            </a:r>
            <a:r>
              <a:rPr kumimoji="0" sz="1900" b="0" i="0" u="none" strike="noStrike" kern="1200" cap="none" spc="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pessoa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2179" y="3163823"/>
            <a:ext cx="7046976" cy="83667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9263" y="4803647"/>
            <a:ext cx="9430512" cy="16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4164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781050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Consulta</a:t>
            </a:r>
            <a:r>
              <a:rPr spc="-15" dirty="0"/>
              <a:t> </a:t>
            </a:r>
            <a:r>
              <a:rPr spc="-5" dirty="0"/>
              <a:t>baseada</a:t>
            </a:r>
            <a:r>
              <a:rPr spc="15" dirty="0"/>
              <a:t> </a:t>
            </a:r>
            <a:r>
              <a:rPr spc="-5" dirty="0"/>
              <a:t>em</a:t>
            </a:r>
            <a:r>
              <a:rPr spc="5" dirty="0"/>
              <a:t> </a:t>
            </a:r>
            <a:r>
              <a:rPr spc="-5" dirty="0"/>
              <a:t>operadores</a:t>
            </a:r>
            <a:r>
              <a:rPr spc="5" dirty="0"/>
              <a:t> </a:t>
            </a:r>
            <a:r>
              <a:rPr spc="-5" dirty="0"/>
              <a:t>lógicos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13610"/>
            <a:ext cx="6007100" cy="8375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Vamos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utilizar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operador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menor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igual que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$lte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71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Criar</a:t>
            </a:r>
            <a:r>
              <a:rPr kumimoji="0" sz="1900" b="0" i="0" u="none" strike="noStrike" kern="1200" cap="none" spc="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19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coleção</a:t>
            </a:r>
            <a:r>
              <a:rPr kumimoji="0" sz="1900" b="0" i="0" u="none" strike="noStrike" kern="1200" cap="none" spc="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chamada</a:t>
            </a:r>
            <a:r>
              <a:rPr kumimoji="0" sz="1900" b="0" i="0" u="none" strike="noStrike" kern="1200" cap="none" spc="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pessoa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2893" y="4247134"/>
            <a:ext cx="5281295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Inserir</a:t>
            </a:r>
            <a:r>
              <a:rPr kumimoji="0" sz="19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documentos</a:t>
            </a:r>
            <a:r>
              <a:rPr kumimoji="0" sz="1900" b="0" i="0" u="none" strike="noStrike" kern="1200" cap="none" spc="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dentro</a:t>
            </a:r>
            <a:r>
              <a:rPr kumimoji="0" sz="1900" b="0" i="0" u="none" strike="noStrike" kern="1200" cap="none" spc="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 coleção</a:t>
            </a:r>
            <a:r>
              <a:rPr kumimoji="0" sz="1900" b="0" i="0" u="none" strike="noStrike" kern="1200" cap="none" spc="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9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pessoa</a:t>
            </a: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2179" y="3163823"/>
            <a:ext cx="7046976" cy="83667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59408" y="4850891"/>
            <a:ext cx="9183624" cy="157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8636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781050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Consulta</a:t>
            </a:r>
            <a:r>
              <a:rPr spc="-15" dirty="0"/>
              <a:t> </a:t>
            </a:r>
            <a:r>
              <a:rPr spc="-5" dirty="0"/>
              <a:t>baseada</a:t>
            </a:r>
            <a:r>
              <a:rPr spc="15" dirty="0"/>
              <a:t> </a:t>
            </a:r>
            <a:r>
              <a:rPr spc="-5" dirty="0"/>
              <a:t>em</a:t>
            </a:r>
            <a:r>
              <a:rPr spc="5" dirty="0"/>
              <a:t> </a:t>
            </a:r>
            <a:r>
              <a:rPr spc="-5" dirty="0"/>
              <a:t>operadores</a:t>
            </a:r>
            <a:r>
              <a:rPr spc="5" dirty="0"/>
              <a:t> </a:t>
            </a:r>
            <a:r>
              <a:rPr spc="-5" dirty="0"/>
              <a:t>lógicos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122525"/>
            <a:ext cx="8361045" cy="818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6555" marR="5080" lvl="0" indent="-364490" algn="l" defTabSz="914400" rtl="0" eaLnBrk="1" fontAlgn="auto" latinLnBrk="0" hangingPunct="1">
              <a:lnSpc>
                <a:spcPct val="130100"/>
              </a:lnSpc>
              <a:spcBef>
                <a:spcPts val="9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Recupera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todos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documentos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coleção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das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pessoas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possuem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idade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menos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igual a 22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2893" y="4160265"/>
            <a:ext cx="429768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Ler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documentos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condição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5108" y="3208020"/>
            <a:ext cx="9381744" cy="65379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9263" y="4933188"/>
            <a:ext cx="9642348" cy="79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54474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781050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Consulta</a:t>
            </a:r>
            <a:r>
              <a:rPr spc="-15" dirty="0"/>
              <a:t> </a:t>
            </a:r>
            <a:r>
              <a:rPr spc="-5" dirty="0"/>
              <a:t>baseada</a:t>
            </a:r>
            <a:r>
              <a:rPr spc="15" dirty="0"/>
              <a:t> </a:t>
            </a:r>
            <a:r>
              <a:rPr spc="-5" dirty="0"/>
              <a:t>em</a:t>
            </a:r>
            <a:r>
              <a:rPr spc="5" dirty="0"/>
              <a:t> </a:t>
            </a:r>
            <a:r>
              <a:rPr spc="-5" dirty="0"/>
              <a:t>operadores</a:t>
            </a:r>
            <a:r>
              <a:rPr spc="5" dirty="0"/>
              <a:t> </a:t>
            </a:r>
            <a:r>
              <a:rPr spc="-5" dirty="0"/>
              <a:t>lógicos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13610"/>
            <a:ext cx="7113270" cy="854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Ler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documentos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condição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7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Vamos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inserir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mais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alguns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registros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 coleção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fórum_debates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2893" y="4830826"/>
            <a:ext cx="52508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0" lvl="0" indent="-34353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5623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Retornando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registros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estejam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presente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6296" y="5780532"/>
            <a:ext cx="6667500" cy="8290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9263" y="3307079"/>
            <a:ext cx="9717024" cy="130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42048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781050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Consulta</a:t>
            </a:r>
            <a:r>
              <a:rPr spc="-15" dirty="0"/>
              <a:t> </a:t>
            </a:r>
            <a:r>
              <a:rPr spc="-5" dirty="0"/>
              <a:t>baseada</a:t>
            </a:r>
            <a:r>
              <a:rPr spc="15" dirty="0"/>
              <a:t> </a:t>
            </a:r>
            <a:r>
              <a:rPr spc="-5" dirty="0"/>
              <a:t>em</a:t>
            </a:r>
            <a:r>
              <a:rPr spc="5" dirty="0"/>
              <a:t> </a:t>
            </a:r>
            <a:r>
              <a:rPr spc="-5" dirty="0"/>
              <a:t>operadores</a:t>
            </a:r>
            <a:r>
              <a:rPr spc="5" dirty="0"/>
              <a:t> </a:t>
            </a:r>
            <a:r>
              <a:rPr spc="-5" dirty="0"/>
              <a:t>lógicos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13610"/>
            <a:ext cx="788987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marR="0" lvl="0" indent="-343535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5623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Retornando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documentos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encaixam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critérios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pesquisa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4963" y="3145535"/>
            <a:ext cx="9692640" cy="120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4829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08089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/>
              <a:t>C</a:t>
            </a:r>
            <a:r>
              <a:rPr spc="40" dirty="0"/>
              <a:t>on</a:t>
            </a:r>
            <a:r>
              <a:rPr spc="35" dirty="0"/>
              <a:t>c</a:t>
            </a:r>
            <a:r>
              <a:rPr spc="40" dirty="0"/>
              <a:t>lu</a:t>
            </a:r>
            <a:r>
              <a:rPr spc="35" dirty="0"/>
              <a:t>sã</a:t>
            </a:r>
            <a:r>
              <a:rPr spc="-5" dirty="0"/>
              <a:t>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7322184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Mostramos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alguns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comandos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básicos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utilizados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MongoDB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514262035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54317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0" dirty="0"/>
              <a:t>Próxima</a:t>
            </a:r>
            <a:r>
              <a:rPr spc="75" dirty="0"/>
              <a:t> </a:t>
            </a:r>
            <a:r>
              <a:rPr spc="30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379222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Prática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MongoDB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Python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160187873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8886" y="3253232"/>
            <a:ext cx="609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 e obtenção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 dados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8886" y="4127753"/>
            <a:ext cx="3778885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15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7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10.</a:t>
            </a:r>
            <a:r>
              <a:rPr kumimoji="0" sz="1600" b="1" i="0" u="none" strike="noStrike" kern="1200" cap="none" spc="9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BANCO</a:t>
            </a:r>
            <a:r>
              <a:rPr kumimoji="0" sz="1600" b="1" i="0" u="none" strike="noStrike" kern="1200" cap="none" spc="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6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1600" b="1" i="0" u="none" strike="noStrike" kern="1200" cap="none" spc="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DADOS</a:t>
            </a:r>
            <a:r>
              <a:rPr kumimoji="0" sz="1600" b="1" i="0" u="none" strike="noStrike" kern="1200" cap="none" spc="1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NOSQL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PROF.</a:t>
            </a:r>
            <a:r>
              <a:rPr kumimoji="0" sz="1600" b="1" i="0" u="none" strike="noStrike" kern="1200" cap="none" spc="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LEANDRO</a:t>
            </a:r>
            <a:r>
              <a:rPr kumimoji="0" sz="1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0775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56546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Plano</a:t>
            </a:r>
            <a:r>
              <a:rPr spc="100" dirty="0"/>
              <a:t> </a:t>
            </a:r>
            <a:r>
              <a:rPr spc="15" dirty="0"/>
              <a:t>de</a:t>
            </a:r>
            <a:r>
              <a:rPr spc="95" dirty="0"/>
              <a:t> </a:t>
            </a:r>
            <a:r>
              <a:rPr spc="30" dirty="0"/>
              <a:t>coleta</a:t>
            </a:r>
            <a:r>
              <a:rPr spc="110" dirty="0"/>
              <a:t> </a:t>
            </a:r>
            <a:r>
              <a:rPr spc="15" dirty="0"/>
              <a:t>de</a:t>
            </a:r>
            <a:r>
              <a:rPr spc="95" dirty="0"/>
              <a:t> </a:t>
            </a:r>
            <a:r>
              <a:rPr spc="30" dirty="0"/>
              <a:t>dados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45108" y="2209800"/>
            <a:ext cx="7653655" cy="3572510"/>
            <a:chOff x="1245108" y="2209800"/>
            <a:chExt cx="7653655" cy="3572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5108" y="2209800"/>
              <a:ext cx="7653528" cy="35722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405372" y="2318003"/>
              <a:ext cx="2345690" cy="1478280"/>
            </a:xfrm>
            <a:custGeom>
              <a:avLst/>
              <a:gdLst/>
              <a:ahLst/>
              <a:cxnLst/>
              <a:rect l="l" t="t" r="r" b="b"/>
              <a:pathLst>
                <a:path w="2345690" h="1478279">
                  <a:moveTo>
                    <a:pt x="0" y="246380"/>
                  </a:moveTo>
                  <a:lnTo>
                    <a:pt x="5007" y="196741"/>
                  </a:lnTo>
                  <a:lnTo>
                    <a:pt x="19369" y="150500"/>
                  </a:lnTo>
                  <a:lnTo>
                    <a:pt x="42092" y="108650"/>
                  </a:lnTo>
                  <a:lnTo>
                    <a:pt x="72183" y="72183"/>
                  </a:lnTo>
                  <a:lnTo>
                    <a:pt x="108650" y="42092"/>
                  </a:lnTo>
                  <a:lnTo>
                    <a:pt x="150500" y="19369"/>
                  </a:lnTo>
                  <a:lnTo>
                    <a:pt x="196741" y="5007"/>
                  </a:lnTo>
                  <a:lnTo>
                    <a:pt x="246379" y="0"/>
                  </a:lnTo>
                  <a:lnTo>
                    <a:pt x="2099055" y="0"/>
                  </a:lnTo>
                  <a:lnTo>
                    <a:pt x="2148694" y="5007"/>
                  </a:lnTo>
                  <a:lnTo>
                    <a:pt x="2194935" y="19369"/>
                  </a:lnTo>
                  <a:lnTo>
                    <a:pt x="2236785" y="42092"/>
                  </a:lnTo>
                  <a:lnTo>
                    <a:pt x="2273252" y="72183"/>
                  </a:lnTo>
                  <a:lnTo>
                    <a:pt x="2303343" y="108650"/>
                  </a:lnTo>
                  <a:lnTo>
                    <a:pt x="2326066" y="150500"/>
                  </a:lnTo>
                  <a:lnTo>
                    <a:pt x="2340428" y="196741"/>
                  </a:lnTo>
                  <a:lnTo>
                    <a:pt x="2345435" y="246380"/>
                  </a:lnTo>
                  <a:lnTo>
                    <a:pt x="2345435" y="1231900"/>
                  </a:lnTo>
                  <a:lnTo>
                    <a:pt x="2340428" y="1281538"/>
                  </a:lnTo>
                  <a:lnTo>
                    <a:pt x="2326066" y="1327779"/>
                  </a:lnTo>
                  <a:lnTo>
                    <a:pt x="2303343" y="1369629"/>
                  </a:lnTo>
                  <a:lnTo>
                    <a:pt x="2273252" y="1406096"/>
                  </a:lnTo>
                  <a:lnTo>
                    <a:pt x="2236785" y="1436187"/>
                  </a:lnTo>
                  <a:lnTo>
                    <a:pt x="2194935" y="1458910"/>
                  </a:lnTo>
                  <a:lnTo>
                    <a:pt x="2148694" y="1473272"/>
                  </a:lnTo>
                  <a:lnTo>
                    <a:pt x="2099055" y="1478280"/>
                  </a:lnTo>
                  <a:lnTo>
                    <a:pt x="246379" y="1478280"/>
                  </a:lnTo>
                  <a:lnTo>
                    <a:pt x="196741" y="1473272"/>
                  </a:lnTo>
                  <a:lnTo>
                    <a:pt x="150500" y="1458910"/>
                  </a:lnTo>
                  <a:lnTo>
                    <a:pt x="108650" y="1436187"/>
                  </a:lnTo>
                  <a:lnTo>
                    <a:pt x="72183" y="1406096"/>
                  </a:lnTo>
                  <a:lnTo>
                    <a:pt x="42092" y="1369629"/>
                  </a:lnTo>
                  <a:lnTo>
                    <a:pt x="19369" y="1327779"/>
                  </a:lnTo>
                  <a:lnTo>
                    <a:pt x="5007" y="1281538"/>
                  </a:lnTo>
                  <a:lnTo>
                    <a:pt x="0" y="1231900"/>
                  </a:lnTo>
                  <a:lnTo>
                    <a:pt x="0" y="246380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794730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1509141" y="2895600"/>
            <a:ext cx="4367213" cy="4841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dirty="0"/>
              <a:t>Banco</a:t>
            </a:r>
            <a:r>
              <a:rPr sz="3000" spc="-40" dirty="0"/>
              <a:t> </a:t>
            </a:r>
            <a:r>
              <a:rPr sz="3000" dirty="0"/>
              <a:t>de</a:t>
            </a:r>
            <a:r>
              <a:rPr sz="3000" spc="-25" dirty="0"/>
              <a:t> </a:t>
            </a:r>
            <a:r>
              <a:rPr sz="3000" dirty="0"/>
              <a:t>dados</a:t>
            </a:r>
            <a:r>
              <a:rPr sz="3000" spc="-20" dirty="0"/>
              <a:t> </a:t>
            </a:r>
            <a:r>
              <a:rPr sz="3000" dirty="0"/>
              <a:t>NoSQL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09141" y="3885438"/>
            <a:ext cx="4930775" cy="903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15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PÍT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</a:t>
            </a:r>
            <a:r>
              <a:rPr kumimoji="0" sz="1600" b="1" i="0" u="none" strike="noStrike" kern="1200" cap="none" spc="-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10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600" b="1" i="0" u="none" strike="noStrike" kern="1200" cap="none" spc="-16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0</a:t>
            </a:r>
            <a:r>
              <a:rPr kumimoji="0" sz="1600" b="1" i="0" u="none" strike="noStrike" kern="1200" cap="none" spc="-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4</a:t>
            </a:r>
            <a:r>
              <a:rPr kumimoji="0" sz="1600" b="1" i="0" u="none" strike="noStrike" kern="1200" cap="none" spc="-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Á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1" i="0" u="none" strike="noStrike" kern="1200" cap="none" spc="-15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IC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4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1" i="0" u="none" strike="noStrike" kern="1200" cap="none" spc="-23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GO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DB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29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</a:t>
            </a:r>
            <a:r>
              <a:rPr kumimoji="0" sz="1600" b="1" i="0" u="none" strike="noStrike" kern="1200" cap="none" spc="-1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</a:t>
            </a:r>
            <a:r>
              <a:rPr kumimoji="0" sz="1600" b="1" i="0" u="none" strike="noStrike" kern="1200" cap="none" spc="-22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1" i="0" u="none" strike="noStrike" kern="1200" cap="none" spc="-23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1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1966440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199517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Nesta</a:t>
            </a:r>
            <a:r>
              <a:rPr spc="-30" dirty="0"/>
              <a:t> </a:t>
            </a:r>
            <a:r>
              <a:rPr spc="-5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55435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Realizar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operações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 MongoDB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Python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768554324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08089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35" dirty="0"/>
              <a:t>C</a:t>
            </a:r>
            <a:r>
              <a:rPr spc="40" dirty="0"/>
              <a:t>on</a:t>
            </a:r>
            <a:r>
              <a:rPr spc="35" dirty="0"/>
              <a:t>c</a:t>
            </a:r>
            <a:r>
              <a:rPr spc="40" dirty="0"/>
              <a:t>lu</a:t>
            </a:r>
            <a:r>
              <a:rPr spc="35" dirty="0"/>
              <a:t>sã</a:t>
            </a:r>
            <a:r>
              <a:rPr spc="-5" dirty="0"/>
              <a:t>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80232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Executamos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operações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MongoDB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integração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Python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353848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56546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Plano</a:t>
            </a:r>
            <a:r>
              <a:rPr spc="100" dirty="0"/>
              <a:t> </a:t>
            </a:r>
            <a:r>
              <a:rPr spc="15" dirty="0"/>
              <a:t>de</a:t>
            </a:r>
            <a:r>
              <a:rPr spc="95" dirty="0"/>
              <a:t> </a:t>
            </a:r>
            <a:r>
              <a:rPr spc="30" dirty="0"/>
              <a:t>coleta</a:t>
            </a:r>
            <a:r>
              <a:rPr spc="110" dirty="0"/>
              <a:t> </a:t>
            </a:r>
            <a:r>
              <a:rPr spc="15" dirty="0"/>
              <a:t>de</a:t>
            </a:r>
            <a:r>
              <a:rPr spc="95" dirty="0"/>
              <a:t> </a:t>
            </a:r>
            <a:r>
              <a:rPr spc="30" dirty="0"/>
              <a:t>dados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45108" y="2209800"/>
            <a:ext cx="7653655" cy="3572510"/>
            <a:chOff x="1245108" y="2209800"/>
            <a:chExt cx="7653655" cy="3572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5108" y="2209800"/>
              <a:ext cx="7653528" cy="35722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5433060" y="3995927"/>
              <a:ext cx="2318385" cy="1478280"/>
            </a:xfrm>
            <a:custGeom>
              <a:avLst/>
              <a:gdLst/>
              <a:ahLst/>
              <a:cxnLst/>
              <a:rect l="l" t="t" r="r" b="b"/>
              <a:pathLst>
                <a:path w="2318384" h="1478279">
                  <a:moveTo>
                    <a:pt x="0" y="246380"/>
                  </a:moveTo>
                  <a:lnTo>
                    <a:pt x="5007" y="196741"/>
                  </a:lnTo>
                  <a:lnTo>
                    <a:pt x="19369" y="150500"/>
                  </a:lnTo>
                  <a:lnTo>
                    <a:pt x="42092" y="108650"/>
                  </a:lnTo>
                  <a:lnTo>
                    <a:pt x="72183" y="72183"/>
                  </a:lnTo>
                  <a:lnTo>
                    <a:pt x="108650" y="42092"/>
                  </a:lnTo>
                  <a:lnTo>
                    <a:pt x="150500" y="19369"/>
                  </a:lnTo>
                  <a:lnTo>
                    <a:pt x="196741" y="5007"/>
                  </a:lnTo>
                  <a:lnTo>
                    <a:pt x="246379" y="0"/>
                  </a:lnTo>
                  <a:lnTo>
                    <a:pt x="2071623" y="0"/>
                  </a:lnTo>
                  <a:lnTo>
                    <a:pt x="2121262" y="5007"/>
                  </a:lnTo>
                  <a:lnTo>
                    <a:pt x="2167503" y="19369"/>
                  </a:lnTo>
                  <a:lnTo>
                    <a:pt x="2209353" y="42092"/>
                  </a:lnTo>
                  <a:lnTo>
                    <a:pt x="2245820" y="72183"/>
                  </a:lnTo>
                  <a:lnTo>
                    <a:pt x="2275911" y="108650"/>
                  </a:lnTo>
                  <a:lnTo>
                    <a:pt x="2298634" y="150500"/>
                  </a:lnTo>
                  <a:lnTo>
                    <a:pt x="2312996" y="196741"/>
                  </a:lnTo>
                  <a:lnTo>
                    <a:pt x="2318004" y="246380"/>
                  </a:lnTo>
                  <a:lnTo>
                    <a:pt x="2318004" y="1231900"/>
                  </a:lnTo>
                  <a:lnTo>
                    <a:pt x="2312996" y="1281538"/>
                  </a:lnTo>
                  <a:lnTo>
                    <a:pt x="2298634" y="1327779"/>
                  </a:lnTo>
                  <a:lnTo>
                    <a:pt x="2275911" y="1369629"/>
                  </a:lnTo>
                  <a:lnTo>
                    <a:pt x="2245820" y="1406096"/>
                  </a:lnTo>
                  <a:lnTo>
                    <a:pt x="2209353" y="1436187"/>
                  </a:lnTo>
                  <a:lnTo>
                    <a:pt x="2167503" y="1458910"/>
                  </a:lnTo>
                  <a:lnTo>
                    <a:pt x="2121262" y="1473272"/>
                  </a:lnTo>
                  <a:lnTo>
                    <a:pt x="2071623" y="1478280"/>
                  </a:lnTo>
                  <a:lnTo>
                    <a:pt x="246379" y="1478280"/>
                  </a:lnTo>
                  <a:lnTo>
                    <a:pt x="196741" y="1473272"/>
                  </a:lnTo>
                  <a:lnTo>
                    <a:pt x="150500" y="1458910"/>
                  </a:lnTo>
                  <a:lnTo>
                    <a:pt x="108650" y="1436187"/>
                  </a:lnTo>
                  <a:lnTo>
                    <a:pt x="72183" y="1406096"/>
                  </a:lnTo>
                  <a:lnTo>
                    <a:pt x="42092" y="1369629"/>
                  </a:lnTo>
                  <a:lnTo>
                    <a:pt x="19369" y="1327779"/>
                  </a:lnTo>
                  <a:lnTo>
                    <a:pt x="5007" y="1281538"/>
                  </a:lnTo>
                  <a:lnTo>
                    <a:pt x="0" y="1231900"/>
                  </a:lnTo>
                  <a:lnTo>
                    <a:pt x="0" y="246380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8447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56546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Plano</a:t>
            </a:r>
            <a:r>
              <a:rPr spc="100" dirty="0"/>
              <a:t> </a:t>
            </a:r>
            <a:r>
              <a:rPr spc="15" dirty="0"/>
              <a:t>de</a:t>
            </a:r>
            <a:r>
              <a:rPr spc="95" dirty="0"/>
              <a:t> </a:t>
            </a:r>
            <a:r>
              <a:rPr spc="30" dirty="0"/>
              <a:t>coleta</a:t>
            </a:r>
            <a:r>
              <a:rPr spc="110" dirty="0"/>
              <a:t> </a:t>
            </a:r>
            <a:r>
              <a:rPr spc="15" dirty="0"/>
              <a:t>de</a:t>
            </a:r>
            <a:r>
              <a:rPr spc="95" dirty="0"/>
              <a:t> </a:t>
            </a:r>
            <a:r>
              <a:rPr spc="30" dirty="0"/>
              <a:t>dados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45108" y="2209800"/>
            <a:ext cx="7653655" cy="3572510"/>
            <a:chOff x="1245108" y="2209800"/>
            <a:chExt cx="7653655" cy="35725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5108" y="2209800"/>
              <a:ext cx="7653528" cy="357225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2689860" y="3995927"/>
              <a:ext cx="2254250" cy="1478280"/>
            </a:xfrm>
            <a:custGeom>
              <a:avLst/>
              <a:gdLst/>
              <a:ahLst/>
              <a:cxnLst/>
              <a:rect l="l" t="t" r="r" b="b"/>
              <a:pathLst>
                <a:path w="2254250" h="1478279">
                  <a:moveTo>
                    <a:pt x="0" y="246380"/>
                  </a:moveTo>
                  <a:lnTo>
                    <a:pt x="5007" y="196741"/>
                  </a:lnTo>
                  <a:lnTo>
                    <a:pt x="19369" y="150500"/>
                  </a:lnTo>
                  <a:lnTo>
                    <a:pt x="42092" y="108650"/>
                  </a:lnTo>
                  <a:lnTo>
                    <a:pt x="72183" y="72183"/>
                  </a:lnTo>
                  <a:lnTo>
                    <a:pt x="108650" y="42092"/>
                  </a:lnTo>
                  <a:lnTo>
                    <a:pt x="150500" y="19369"/>
                  </a:lnTo>
                  <a:lnTo>
                    <a:pt x="196741" y="5007"/>
                  </a:lnTo>
                  <a:lnTo>
                    <a:pt x="246379" y="0"/>
                  </a:lnTo>
                  <a:lnTo>
                    <a:pt x="2007615" y="0"/>
                  </a:lnTo>
                  <a:lnTo>
                    <a:pt x="2057254" y="5007"/>
                  </a:lnTo>
                  <a:lnTo>
                    <a:pt x="2103495" y="19369"/>
                  </a:lnTo>
                  <a:lnTo>
                    <a:pt x="2145345" y="42092"/>
                  </a:lnTo>
                  <a:lnTo>
                    <a:pt x="2181812" y="72183"/>
                  </a:lnTo>
                  <a:lnTo>
                    <a:pt x="2211903" y="108650"/>
                  </a:lnTo>
                  <a:lnTo>
                    <a:pt x="2234626" y="150500"/>
                  </a:lnTo>
                  <a:lnTo>
                    <a:pt x="2248988" y="196741"/>
                  </a:lnTo>
                  <a:lnTo>
                    <a:pt x="2253995" y="246380"/>
                  </a:lnTo>
                  <a:lnTo>
                    <a:pt x="2253995" y="1231900"/>
                  </a:lnTo>
                  <a:lnTo>
                    <a:pt x="2248988" y="1281538"/>
                  </a:lnTo>
                  <a:lnTo>
                    <a:pt x="2234626" y="1327779"/>
                  </a:lnTo>
                  <a:lnTo>
                    <a:pt x="2211903" y="1369629"/>
                  </a:lnTo>
                  <a:lnTo>
                    <a:pt x="2181812" y="1406096"/>
                  </a:lnTo>
                  <a:lnTo>
                    <a:pt x="2145345" y="1436187"/>
                  </a:lnTo>
                  <a:lnTo>
                    <a:pt x="2103495" y="1458910"/>
                  </a:lnTo>
                  <a:lnTo>
                    <a:pt x="2057254" y="1473272"/>
                  </a:lnTo>
                  <a:lnTo>
                    <a:pt x="2007615" y="1478280"/>
                  </a:lnTo>
                  <a:lnTo>
                    <a:pt x="246379" y="1478280"/>
                  </a:lnTo>
                  <a:lnTo>
                    <a:pt x="196741" y="1473272"/>
                  </a:lnTo>
                  <a:lnTo>
                    <a:pt x="150500" y="1458910"/>
                  </a:lnTo>
                  <a:lnTo>
                    <a:pt x="108650" y="1436187"/>
                  </a:lnTo>
                  <a:lnTo>
                    <a:pt x="72183" y="1406096"/>
                  </a:lnTo>
                  <a:lnTo>
                    <a:pt x="42092" y="1369629"/>
                  </a:lnTo>
                  <a:lnTo>
                    <a:pt x="19369" y="1327779"/>
                  </a:lnTo>
                  <a:lnTo>
                    <a:pt x="5007" y="1281538"/>
                  </a:lnTo>
                  <a:lnTo>
                    <a:pt x="0" y="1231900"/>
                  </a:lnTo>
                  <a:lnTo>
                    <a:pt x="0" y="246380"/>
                  </a:lnTo>
                  <a:close/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2476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25" dirty="0"/>
              <a:t>Qual</a:t>
            </a:r>
            <a:r>
              <a:rPr spc="90" dirty="0"/>
              <a:t> </a:t>
            </a:r>
            <a:r>
              <a:rPr spc="-5" dirty="0"/>
              <a:t>é</a:t>
            </a:r>
            <a:r>
              <a:rPr spc="60" dirty="0"/>
              <a:t> </a:t>
            </a:r>
            <a:r>
              <a:rPr spc="-5" dirty="0"/>
              <a:t>a</a:t>
            </a:r>
            <a:r>
              <a:rPr spc="70" dirty="0"/>
              <a:t> </a:t>
            </a:r>
            <a:r>
              <a:rPr spc="35" dirty="0"/>
              <a:t>proposta?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02893" y="2259025"/>
            <a:ext cx="5241925" cy="19583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indent="-364490">
              <a:lnSpc>
                <a:spcPct val="100000"/>
              </a:lnSpc>
              <a:spcBef>
                <a:spcPts val="105"/>
              </a:spcBef>
              <a:buClr>
                <a:srgbClr val="282E2F"/>
              </a:buClr>
              <a:buFont typeface="Segoe UI Symbol"/>
              <a:buChar char="❑"/>
              <a:tabLst>
                <a:tab pos="376555" algn="l"/>
                <a:tab pos="377190" algn="l"/>
              </a:tabLst>
            </a:pPr>
            <a:r>
              <a:rPr sz="2000" dirty="0">
                <a:solidFill>
                  <a:srgbClr val="353E40"/>
                </a:solidFill>
                <a:latin typeface="Arial MT"/>
                <a:cs typeface="Arial MT"/>
              </a:rPr>
              <a:t>Conceitos</a:t>
            </a:r>
            <a:r>
              <a:rPr sz="2000" spc="-40" dirty="0">
                <a:solidFill>
                  <a:srgbClr val="353E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53E40"/>
                </a:solidFill>
                <a:latin typeface="Arial MT"/>
                <a:cs typeface="Arial MT"/>
              </a:rPr>
              <a:t>claros</a:t>
            </a:r>
            <a:r>
              <a:rPr sz="2000" spc="-25" dirty="0">
                <a:solidFill>
                  <a:srgbClr val="353E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53E40"/>
                </a:solidFill>
                <a:latin typeface="Arial MT"/>
                <a:cs typeface="Arial MT"/>
              </a:rPr>
              <a:t>e</a:t>
            </a:r>
            <a:r>
              <a:rPr sz="2000" spc="-5" dirty="0">
                <a:solidFill>
                  <a:srgbClr val="353E40"/>
                </a:solidFill>
                <a:latin typeface="Arial MT"/>
                <a:cs typeface="Arial MT"/>
              </a:rPr>
              <a:t> objetivos</a:t>
            </a:r>
            <a:endParaRPr sz="2000">
              <a:latin typeface="Arial MT"/>
              <a:cs typeface="Arial MT"/>
            </a:endParaRPr>
          </a:p>
          <a:p>
            <a:pPr marL="376555" indent="-364490">
              <a:lnSpc>
                <a:spcPct val="100000"/>
              </a:lnSpc>
              <a:spcBef>
                <a:spcPts val="2200"/>
              </a:spcBef>
              <a:buClr>
                <a:srgbClr val="282E2F"/>
              </a:buClr>
              <a:buFont typeface="Segoe UI Symbol"/>
              <a:buChar char="❑"/>
              <a:tabLst>
                <a:tab pos="376555" algn="l"/>
                <a:tab pos="377190" algn="l"/>
              </a:tabLst>
            </a:pPr>
            <a:r>
              <a:rPr sz="2000" dirty="0">
                <a:solidFill>
                  <a:srgbClr val="353E40"/>
                </a:solidFill>
                <a:latin typeface="Arial MT"/>
                <a:cs typeface="Arial MT"/>
              </a:rPr>
              <a:t>Aplicar</a:t>
            </a:r>
            <a:r>
              <a:rPr sz="2000" spc="-25" dirty="0">
                <a:solidFill>
                  <a:srgbClr val="353E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53E40"/>
                </a:solidFill>
                <a:latin typeface="Arial MT"/>
                <a:cs typeface="Arial MT"/>
              </a:rPr>
              <a:t>os</a:t>
            </a:r>
            <a:r>
              <a:rPr sz="2000" spc="-20" dirty="0">
                <a:solidFill>
                  <a:srgbClr val="353E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53E40"/>
                </a:solidFill>
                <a:latin typeface="Arial MT"/>
                <a:cs typeface="Arial MT"/>
              </a:rPr>
              <a:t>conceitos</a:t>
            </a:r>
            <a:r>
              <a:rPr sz="2000" spc="-45" dirty="0">
                <a:solidFill>
                  <a:srgbClr val="353E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53E40"/>
                </a:solidFill>
                <a:latin typeface="Arial MT"/>
                <a:cs typeface="Arial MT"/>
              </a:rPr>
              <a:t>de</a:t>
            </a:r>
            <a:r>
              <a:rPr sz="2000" spc="-20" dirty="0">
                <a:solidFill>
                  <a:srgbClr val="353E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53E40"/>
                </a:solidFill>
                <a:latin typeface="Arial MT"/>
                <a:cs typeface="Arial MT"/>
              </a:rPr>
              <a:t>forma</a:t>
            </a:r>
            <a:r>
              <a:rPr sz="2000" spc="-35" dirty="0">
                <a:solidFill>
                  <a:srgbClr val="353E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53E40"/>
                </a:solidFill>
                <a:latin typeface="Arial MT"/>
                <a:cs typeface="Arial MT"/>
              </a:rPr>
              <a:t>prática</a:t>
            </a:r>
            <a:endParaRPr sz="2000">
              <a:latin typeface="Arial MT"/>
              <a:cs typeface="Arial MT"/>
            </a:endParaRPr>
          </a:p>
          <a:p>
            <a:pPr marL="376555" marR="5080" indent="-364490">
              <a:lnSpc>
                <a:spcPct val="150100"/>
              </a:lnSpc>
              <a:spcBef>
                <a:spcPts val="1005"/>
              </a:spcBef>
              <a:buClr>
                <a:srgbClr val="282E2F"/>
              </a:buClr>
              <a:buFont typeface="Segoe UI Symbol"/>
              <a:buChar char="❑"/>
              <a:tabLst>
                <a:tab pos="376555" algn="l"/>
                <a:tab pos="377190" algn="l"/>
              </a:tabLst>
            </a:pPr>
            <a:r>
              <a:rPr sz="2000" dirty="0">
                <a:solidFill>
                  <a:srgbClr val="353E40"/>
                </a:solidFill>
                <a:latin typeface="Arial MT"/>
                <a:cs typeface="Arial MT"/>
              </a:rPr>
              <a:t>Criar</a:t>
            </a:r>
            <a:r>
              <a:rPr sz="2000" spc="-30" dirty="0">
                <a:solidFill>
                  <a:srgbClr val="353E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53E40"/>
                </a:solidFill>
                <a:latin typeface="Arial MT"/>
                <a:cs typeface="Arial MT"/>
              </a:rPr>
              <a:t>um</a:t>
            </a:r>
            <a:r>
              <a:rPr sz="2000" spc="-15" dirty="0">
                <a:solidFill>
                  <a:srgbClr val="353E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53E40"/>
                </a:solidFill>
                <a:latin typeface="Arial MT"/>
                <a:cs typeface="Arial MT"/>
              </a:rPr>
              <a:t>projeto</a:t>
            </a:r>
            <a:r>
              <a:rPr sz="2000" spc="-25" dirty="0">
                <a:solidFill>
                  <a:srgbClr val="353E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53E40"/>
                </a:solidFill>
                <a:latin typeface="Arial MT"/>
                <a:cs typeface="Arial MT"/>
              </a:rPr>
              <a:t>desde</a:t>
            </a:r>
            <a:r>
              <a:rPr sz="2000" spc="-25" dirty="0">
                <a:solidFill>
                  <a:srgbClr val="353E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53E40"/>
                </a:solidFill>
                <a:latin typeface="Arial MT"/>
                <a:cs typeface="Arial MT"/>
              </a:rPr>
              <a:t>a</a:t>
            </a:r>
            <a:r>
              <a:rPr sz="2000" spc="-20" dirty="0">
                <a:solidFill>
                  <a:srgbClr val="353E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53E40"/>
                </a:solidFill>
                <a:latin typeface="Arial MT"/>
                <a:cs typeface="Arial MT"/>
              </a:rPr>
              <a:t>coleta</a:t>
            </a:r>
            <a:r>
              <a:rPr sz="2000" spc="-20" dirty="0">
                <a:solidFill>
                  <a:srgbClr val="353E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53E40"/>
                </a:solidFill>
                <a:latin typeface="Arial MT"/>
                <a:cs typeface="Arial MT"/>
              </a:rPr>
              <a:t>dos</a:t>
            </a:r>
            <a:r>
              <a:rPr sz="2000" spc="-30" dirty="0">
                <a:solidFill>
                  <a:srgbClr val="353E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53E40"/>
                </a:solidFill>
                <a:latin typeface="Arial MT"/>
                <a:cs typeface="Arial MT"/>
              </a:rPr>
              <a:t>dados, </a:t>
            </a:r>
            <a:r>
              <a:rPr sz="2000" spc="-540" dirty="0">
                <a:solidFill>
                  <a:srgbClr val="353E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53E40"/>
                </a:solidFill>
                <a:latin typeface="Arial MT"/>
                <a:cs typeface="Arial MT"/>
              </a:rPr>
              <a:t>tratamento</a:t>
            </a:r>
            <a:r>
              <a:rPr sz="2000" spc="-50" dirty="0">
                <a:solidFill>
                  <a:srgbClr val="353E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53E40"/>
                </a:solidFill>
                <a:latin typeface="Arial MT"/>
                <a:cs typeface="Arial MT"/>
              </a:rPr>
              <a:t>e</a:t>
            </a:r>
            <a:r>
              <a:rPr sz="2000" spc="-20" dirty="0">
                <a:solidFill>
                  <a:srgbClr val="353E4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353E40"/>
                </a:solidFill>
                <a:latin typeface="Arial MT"/>
                <a:cs typeface="Arial MT"/>
              </a:rPr>
              <a:t>armazenamento</a:t>
            </a:r>
            <a:endParaRPr sz="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24079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/>
              <a:t>C</a:t>
            </a:r>
            <a:r>
              <a:rPr spc="35" dirty="0"/>
              <a:t>on</a:t>
            </a:r>
            <a:r>
              <a:rPr spc="45" dirty="0"/>
              <a:t>c</a:t>
            </a:r>
            <a:r>
              <a:rPr spc="35" dirty="0"/>
              <a:t>lu</a:t>
            </a:r>
            <a:r>
              <a:rPr spc="45" dirty="0"/>
              <a:t>sã</a:t>
            </a:r>
            <a:r>
              <a:rPr dirty="0"/>
              <a:t>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259025"/>
            <a:ext cx="4455160" cy="1500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Conceitos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básicos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importância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Definir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plano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951941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29387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Próxima</a:t>
            </a:r>
            <a:r>
              <a:rPr spc="50" dirty="0"/>
              <a:t> </a:t>
            </a:r>
            <a:r>
              <a:rPr spc="25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259025"/>
            <a:ext cx="35807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Métodos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636990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08886" y="3253232"/>
            <a:ext cx="6096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 e obtenção</a:t>
            </a:r>
            <a:r>
              <a:rPr kumimoji="0" sz="3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 dados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08886" y="4127753"/>
            <a:ext cx="4549140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14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</a:t>
            </a:r>
            <a:r>
              <a:rPr kumimoji="0" sz="1600" b="1" i="0" u="none" strike="noStrike" kern="1200" cap="none" spc="9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INTRODUÇÃO</a:t>
            </a:r>
            <a:r>
              <a:rPr kumimoji="0" sz="1600" b="1" i="0" u="none" strike="noStrike" kern="1200" cap="none" spc="17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</a:t>
            </a:r>
            <a:r>
              <a:rPr kumimoji="0" sz="1600" b="1" i="0" u="none" strike="noStrike" kern="1200" cap="none" spc="1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6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1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DADOS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PROF.</a:t>
            </a:r>
            <a:r>
              <a:rPr kumimoji="0" sz="1600" b="1" i="0" u="none" strike="noStrike" kern="1200" cap="none" spc="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LEANDRO</a:t>
            </a:r>
            <a:r>
              <a:rPr kumimoji="0" sz="1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2338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1509141" y="2895600"/>
            <a:ext cx="7620000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Introdução</a:t>
            </a:r>
            <a:r>
              <a:rPr spc="-10" dirty="0"/>
              <a:t> </a:t>
            </a:r>
            <a:r>
              <a:rPr spc="-5" dirty="0"/>
              <a:t>a</a:t>
            </a:r>
            <a:r>
              <a:rPr dirty="0"/>
              <a:t> </a:t>
            </a:r>
            <a:r>
              <a:rPr spc="-5" dirty="0"/>
              <a:t>coletada</a:t>
            </a:r>
            <a:r>
              <a:rPr spc="15" dirty="0"/>
              <a:t> </a:t>
            </a:r>
            <a:r>
              <a:rPr spc="-5" dirty="0"/>
              <a:t>de</a:t>
            </a:r>
            <a:r>
              <a:rPr dirty="0"/>
              <a:t> </a:t>
            </a:r>
            <a:r>
              <a:rPr spc="-5" dirty="0"/>
              <a:t>dados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09141" y="3885438"/>
            <a:ext cx="4670425" cy="903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15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PÍT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</a:t>
            </a:r>
            <a:r>
              <a:rPr kumimoji="0" sz="1600" b="1" i="0" u="none" strike="noStrike" kern="1200" cap="none" spc="-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-10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</a:t>
            </a:r>
            <a:r>
              <a:rPr kumimoji="0" sz="1600" b="1" i="0" u="none" strike="noStrike" kern="1200" cap="none" spc="-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1" i="0" u="none" strike="noStrike" kern="1200" cap="none" spc="-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É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DOS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</a:t>
            </a:r>
            <a:r>
              <a:rPr kumimoji="0" sz="1600" b="1" i="0" u="none" strike="noStrike" kern="1200" cap="none" spc="-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1" i="0" u="none" strike="noStrike" kern="1200" cap="none" spc="-23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1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 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1" i="0" u="none" strike="noStrike" kern="1200" cap="none" spc="-2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</a:t>
            </a:r>
            <a:r>
              <a:rPr kumimoji="0" sz="1600" b="1" i="0" u="none" strike="noStrike" kern="1200" cap="none" spc="-2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RO</a:t>
            </a:r>
            <a:r>
              <a:rPr kumimoji="0" sz="1600" b="1" i="0" u="none" strike="noStrike" kern="1200" cap="none" spc="-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</a:t>
            </a:r>
            <a:r>
              <a:rPr kumimoji="0" sz="1600" b="1" i="0" u="none" strike="noStrike" kern="1200" cap="none" spc="-20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09677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199453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10" dirty="0"/>
              <a:t>Nesta</a:t>
            </a:r>
            <a:r>
              <a:rPr spc="-35" dirty="0"/>
              <a:t> </a:t>
            </a:r>
            <a:r>
              <a:rPr spc="-5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6358255" cy="1500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Apresentar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métodos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utilizados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coleta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Características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métodos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2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Exemplos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práticos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904328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531685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Formulários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questionários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106859"/>
            <a:ext cx="6498590" cy="40659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6350" lvl="0" indent="-364490" algn="just" defTabSz="914400" rtl="0" eaLnBrk="1" fontAlgn="auto" latinLnBrk="0" hangingPunct="1">
              <a:lnSpc>
                <a:spcPct val="15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métodos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mais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procurados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devido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sua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facilidade</a:t>
            </a:r>
            <a:r>
              <a:rPr kumimoji="0" sz="2000" b="0" i="0" u="none" strike="noStrike" kern="1200" cap="none" spc="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5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criação</a:t>
            </a:r>
            <a:r>
              <a:rPr kumimoji="0" sz="2000" b="0" i="0" u="none" strike="noStrike" kern="1200" cap="none" spc="5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além</a:t>
            </a:r>
            <a:r>
              <a:rPr kumimoji="0" sz="2000" b="0" i="0" u="none" strike="noStrike" kern="1200" cap="none" spc="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5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personalizável</a:t>
            </a:r>
            <a:r>
              <a:rPr kumimoji="0" sz="2000" b="0" i="0" u="none" strike="noStrike" kern="1200" cap="none" spc="5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 </a:t>
            </a:r>
            <a:r>
              <a:rPr kumimoji="0" sz="2000" b="0" i="0" u="none" strike="noStrike" kern="1200" cap="none" spc="-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poderoso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Permite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seja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segura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pouco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esforço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l" defTabSz="914400" rtl="0" eaLnBrk="1" fontAlgn="auto" latinLnBrk="0" hangingPunct="1">
              <a:lnSpc>
                <a:spcPct val="150000"/>
              </a:lnSpc>
              <a:spcBef>
                <a:spcPts val="101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questionários</a:t>
            </a:r>
            <a:r>
              <a:rPr kumimoji="0" sz="2000" b="0" i="0" u="none" strike="noStrike" kern="1200" cap="none" spc="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podem</a:t>
            </a:r>
            <a:r>
              <a:rPr kumimoji="0" sz="2000" b="0" i="0" u="none" strike="noStrike" kern="1200" cap="none" spc="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contem</a:t>
            </a:r>
            <a:r>
              <a:rPr kumimoji="0" sz="2000" b="0" i="0" u="none" strike="noStrike" kern="1200" cap="none" spc="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perguntar</a:t>
            </a:r>
            <a:r>
              <a:rPr kumimoji="0" sz="2000" b="0" i="0" u="none" strike="noStrike" kern="1200" cap="none" spc="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abertas</a:t>
            </a:r>
            <a:r>
              <a:rPr kumimoji="0" sz="2000" b="0" i="0" u="none" strike="noStrike" kern="1200" cap="none" spc="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fechadas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715" lvl="0" indent="-36449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459105" algn="l"/>
                <a:tab pos="459740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Melhora</a:t>
            </a:r>
            <a:r>
              <a:rPr kumimoji="0" sz="2000" b="0" i="0" u="none" strike="noStrike" kern="1200" cap="none" spc="9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7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precisão</a:t>
            </a:r>
            <a:r>
              <a:rPr kumimoji="0" sz="2000" b="0" i="0" u="none" strike="noStrike" kern="1200" cap="none" spc="9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dos</a:t>
            </a:r>
            <a:r>
              <a:rPr kumimoji="0" sz="2000" b="0" i="0" u="none" strike="noStrike" kern="1200" cap="none" spc="9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9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8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grande</a:t>
            </a:r>
            <a:r>
              <a:rPr kumimoji="0" sz="2000" b="0" i="0" u="none" strike="noStrike" kern="1200" cap="none" spc="9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escala</a:t>
            </a:r>
            <a:r>
              <a:rPr kumimoji="0" sz="2000" b="0" i="0" u="none" strike="noStrike" kern="1200" cap="none" spc="9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por </a:t>
            </a:r>
            <a:r>
              <a:rPr kumimoji="0" sz="2000" b="0" i="0" u="none" strike="noStrike" kern="1200" cap="none" spc="-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estarem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estruturados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por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padrão.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830164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531685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Formulários</a:t>
            </a:r>
            <a:r>
              <a:rPr dirty="0"/>
              <a:t> </a:t>
            </a:r>
            <a:r>
              <a:rPr spc="-5" dirty="0"/>
              <a:t>e</a:t>
            </a:r>
            <a:r>
              <a:rPr spc="-15" dirty="0"/>
              <a:t> </a:t>
            </a:r>
            <a:r>
              <a:rPr spc="-5" dirty="0"/>
              <a:t>questionários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2893" y="2259025"/>
            <a:ext cx="4578350" cy="12884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Exemplos: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821690" marR="0" lvl="1" indent="-352425" algn="l" defTabSz="914400" rtl="0" eaLnBrk="1" fontAlgn="auto" latinLnBrk="0" hangingPunct="1">
              <a:lnSpc>
                <a:spcPct val="100000"/>
              </a:lnSpc>
              <a:spcBef>
                <a:spcPts val="163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➢"/>
              <a:tabLst>
                <a:tab pos="821690" algn="l"/>
                <a:tab pos="82232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Formulários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papeis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eletrônicos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821690" marR="0" lvl="1" indent="-352425" algn="l" defTabSz="914400" rtl="0" eaLnBrk="1" fontAlgn="auto" latinLnBrk="0" hangingPunct="1">
              <a:lnSpc>
                <a:spcPct val="100000"/>
              </a:lnSpc>
              <a:spcBef>
                <a:spcPts val="158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➢"/>
              <a:tabLst>
                <a:tab pos="821690" algn="l"/>
                <a:tab pos="82232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Google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Forms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ou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Survey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Monkey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64764" y="3881628"/>
            <a:ext cx="3384804" cy="297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536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192532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Entre</a:t>
            </a:r>
            <a:r>
              <a:rPr spc="-15" dirty="0"/>
              <a:t>v</a:t>
            </a:r>
            <a:r>
              <a:rPr spc="-5" dirty="0"/>
              <a:t>ista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6817" y="2181834"/>
            <a:ext cx="6499225" cy="3023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6555" marR="5080" lvl="0" indent="-364490" algn="l" defTabSz="914400" rtl="0" eaLnBrk="1" fontAlgn="auto" latinLnBrk="0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  <a:tab pos="1184275" algn="l"/>
                <a:tab pos="1750060" algn="l"/>
                <a:tab pos="2995295" algn="l"/>
                <a:tab pos="4859020" algn="l"/>
                <a:tab pos="5440045" algn="l"/>
                <a:tab pos="620204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Pode	ser	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eali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z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ado	p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ssoalme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te,	p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	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eio	de  ligação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telefônica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chat</a:t>
            </a:r>
            <a:r>
              <a:rPr kumimoji="0" sz="2000" b="0" i="1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r>
              <a:rPr kumimoji="0" sz="2000" b="0" i="1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tempo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715" lvl="0" indent="-364490" algn="l" defTabSz="914400" rtl="0" eaLnBrk="1" fontAlgn="auto" latinLnBrk="0" hangingPunct="1">
              <a:lnSpc>
                <a:spcPct val="150000"/>
              </a:lnSpc>
              <a:spcBef>
                <a:spcPts val="101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  <a:tab pos="1838325" algn="l"/>
                <a:tab pos="2988945" algn="l"/>
                <a:tab pos="3700779" algn="l"/>
                <a:tab pos="5163820" algn="l"/>
                <a:tab pos="594931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Perg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nt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	ab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rt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	são	realiz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	c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	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ais  frequência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método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caro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coleta,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vez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não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pode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haver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espaço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erros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8991008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192532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Entre</a:t>
            </a:r>
            <a:r>
              <a:rPr spc="-15" dirty="0"/>
              <a:t>v</a:t>
            </a:r>
            <a:r>
              <a:rPr spc="-5" dirty="0"/>
              <a:t>ista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5196" y="3363467"/>
            <a:ext cx="4018788" cy="349224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50137" y="2288514"/>
            <a:ext cx="737298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6555" marR="5080" lvl="0" indent="-364490" algn="l" defTabSz="914400" rtl="0" eaLnBrk="1" fontAlgn="auto" latinLnBrk="0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  <a:tab pos="1163320" algn="l"/>
                <a:tab pos="1708785" algn="l"/>
                <a:tab pos="2932430" algn="l"/>
                <a:tab pos="4777105" algn="l"/>
                <a:tab pos="5336540" algn="l"/>
                <a:tab pos="6078855" algn="l"/>
                <a:tab pos="655256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Pode	ser	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aliz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	p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ssoalme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e,	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	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eio	de	liga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ç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ão  telefônica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chat</a:t>
            </a:r>
            <a:r>
              <a:rPr kumimoji="0" sz="2000" b="0" i="1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r>
              <a:rPr kumimoji="0" sz="2000" b="0" i="1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tempo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784525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452628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Documentos</a:t>
            </a:r>
            <a:r>
              <a:rPr spc="-30" dirty="0"/>
              <a:t> </a:t>
            </a:r>
            <a:r>
              <a:rPr spc="-5" dirty="0"/>
              <a:t>e</a:t>
            </a:r>
            <a:r>
              <a:rPr spc="-25" dirty="0"/>
              <a:t> </a:t>
            </a:r>
            <a:r>
              <a:rPr spc="-5" dirty="0"/>
              <a:t>registros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6817" y="2158974"/>
            <a:ext cx="6499225" cy="3394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6555" marR="5715" lvl="0" indent="-364490" algn="just" defTabSz="914400" rtl="0" eaLnBrk="1" fontAlgn="auto" latinLnBrk="0" hangingPunct="1">
              <a:lnSpc>
                <a:spcPct val="140000"/>
              </a:lnSpc>
              <a:spcBef>
                <a:spcPts val="1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Faz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já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existentes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para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coletar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informações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just" defTabSz="914400" rtl="0" eaLnBrk="1" fontAlgn="auto" latinLnBrk="0" hangingPunct="1">
              <a:lnSpc>
                <a:spcPct val="140000"/>
              </a:lnSpc>
              <a:spcBef>
                <a:spcPts val="101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Não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necessário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“perder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tempo”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buscando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informações</a:t>
            </a:r>
            <a:r>
              <a:rPr kumimoji="0" sz="2000" b="0" i="0" u="none" strike="noStrike" kern="1200" cap="none" spc="27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29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vez</a:t>
            </a:r>
            <a:r>
              <a:rPr kumimoji="0" sz="2000" b="0" i="0" u="none" strike="noStrike" kern="1200" cap="none" spc="28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28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grande</a:t>
            </a:r>
            <a:r>
              <a:rPr kumimoji="0" sz="2000" b="0" i="0" u="none" strike="noStrike" kern="1200" cap="none" spc="29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parte</a:t>
            </a:r>
            <a:r>
              <a:rPr kumimoji="0" sz="2000" b="0" i="0" u="none" strike="noStrike" kern="1200" cap="none" spc="28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</a:t>
            </a:r>
            <a:r>
              <a:rPr kumimoji="0" sz="2000" b="0" i="0" u="none" strike="noStrike" kern="1200" cap="none" spc="27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pesquisa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já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está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documentada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95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Economia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x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Eficiência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96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Por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exemplo: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Registros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financeiros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950814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4607" y="3294379"/>
            <a:ext cx="6249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</a:t>
            </a:r>
            <a:r>
              <a:rPr kumimoji="0" sz="3600" b="1" i="0" u="none" strike="noStrike" kern="1200" cap="none" spc="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3600" b="1" i="0" u="none" strike="noStrike" kern="1200" cap="none" spc="8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obtenção</a:t>
            </a:r>
            <a:r>
              <a:rPr kumimoji="0" sz="3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1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3600" b="1" i="0" u="none" strike="noStrike" kern="1200" cap="none" spc="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dados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54607" y="4127753"/>
            <a:ext cx="4570730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9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15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7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INTRODUÇÃO</a:t>
            </a:r>
            <a:r>
              <a:rPr kumimoji="0" sz="1600" b="1" i="0" u="none" strike="noStrike" kern="1200" cap="none" spc="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</a:t>
            </a:r>
            <a:r>
              <a:rPr kumimoji="0" sz="1600" b="1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1600" b="1" i="0" u="none" strike="noStrike" kern="1200" cap="none" spc="14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DADOS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PROF.</a:t>
            </a:r>
            <a:r>
              <a:rPr kumimoji="0" sz="1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LEANDRO</a:t>
            </a:r>
            <a:r>
              <a:rPr kumimoji="0" sz="1600" b="1" i="0" u="none" strike="noStrike" kern="1200" cap="none" spc="14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7014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34124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Grupo</a:t>
            </a:r>
            <a:r>
              <a:rPr spc="-70" dirty="0"/>
              <a:t> </a:t>
            </a:r>
            <a:r>
              <a:rPr spc="-5" dirty="0"/>
              <a:t>Focal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6817" y="2333625"/>
            <a:ext cx="7050405" cy="1957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qualitativos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l" defTabSz="914400" rtl="0" eaLnBrk="1" fontAlgn="auto" latinLnBrk="0" hangingPunct="1">
              <a:lnSpc>
                <a:spcPct val="150100"/>
              </a:lnSpc>
              <a:spcBef>
                <a:spcPts val="10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Envolve</a:t>
            </a:r>
            <a:r>
              <a:rPr kumimoji="0" sz="2000" b="0" i="0" u="none" strike="noStrike" kern="1200" cap="none" spc="3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30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grupo</a:t>
            </a:r>
            <a:r>
              <a:rPr kumimoji="0" sz="2000" b="0" i="0" u="none" strike="noStrike" kern="1200" cap="none" spc="3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30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indivíduos</a:t>
            </a:r>
            <a:r>
              <a:rPr kumimoji="0" sz="2000" b="0" i="0" u="none" strike="noStrike" kern="1200" cap="none" spc="3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3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fornece</a:t>
            </a:r>
            <a:r>
              <a:rPr kumimoji="0" sz="2000" b="0" i="0" u="none" strike="noStrike" kern="1200" cap="none" spc="3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feedback</a:t>
            </a:r>
            <a:r>
              <a:rPr kumimoji="0" sz="2000" b="0" i="1" u="none" strike="noStrike" kern="1200" cap="none" spc="30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respostas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às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perguntas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abertas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feitas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eles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Opiniões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coletivas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não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individuais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749977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34124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Grupo</a:t>
            </a:r>
            <a:r>
              <a:rPr spc="-70" dirty="0"/>
              <a:t> </a:t>
            </a:r>
            <a:r>
              <a:rPr spc="-5" dirty="0"/>
              <a:t>Focal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6817" y="2181834"/>
            <a:ext cx="64966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6555" marR="5080" lvl="0" indent="-364490" algn="l" defTabSz="914400" rtl="0" eaLnBrk="1" fontAlgn="auto" latinLnBrk="0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Exemplo:</a:t>
            </a:r>
            <a:r>
              <a:rPr kumimoji="0" sz="2000" b="0" i="0" u="none" strike="noStrike" kern="1200" cap="none" spc="40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Opiniões</a:t>
            </a:r>
            <a:r>
              <a:rPr kumimoji="0" sz="2000" b="0" i="0" u="none" strike="noStrike" kern="1200" cap="none" spc="4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40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usuários</a:t>
            </a:r>
            <a:r>
              <a:rPr kumimoji="0" sz="2000" b="0" i="0" u="none" strike="noStrike" kern="1200" cap="none" spc="409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sobre</a:t>
            </a:r>
            <a:r>
              <a:rPr kumimoji="0" sz="2000" b="0" i="0" u="none" strike="noStrike" kern="1200" cap="none" spc="409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4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atualização </a:t>
            </a:r>
            <a:r>
              <a:rPr kumimoji="0" sz="2000" b="0" i="0" u="none" strike="noStrike" kern="1200" cap="none" spc="-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aplicativos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0" y="3637788"/>
            <a:ext cx="4933188" cy="321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29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76034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Histórias</a:t>
            </a:r>
            <a:r>
              <a:rPr spc="-35" dirty="0"/>
              <a:t> </a:t>
            </a:r>
            <a:r>
              <a:rPr spc="-5" dirty="0"/>
              <a:t>orais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6817" y="2181834"/>
            <a:ext cx="7512050" cy="3023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6555" marR="5080" lvl="0" indent="-364490" algn="just" defTabSz="914400" rtl="0" eaLnBrk="1" fontAlgn="auto" latinLnBrk="0" hangingPunct="1">
              <a:lnSpc>
                <a:spcPct val="150100"/>
              </a:lnSpc>
              <a:spcBef>
                <a:spcPts val="9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719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Método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define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entre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as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experiências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e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pensamentos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de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pessoas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fizeram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parte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de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evento </a:t>
            </a:r>
            <a:r>
              <a:rPr kumimoji="0" sz="2000" b="0" i="0" u="none" strike="noStrike" kern="1200" cap="none" spc="-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estabelecido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São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baseados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único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evento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fenômeno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219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Exemplo: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Reportagem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pessoas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estavam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presentes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atentado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11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Setembro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9285390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472376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Pesquisa</a:t>
            </a:r>
            <a:r>
              <a:rPr spc="-30" dirty="0"/>
              <a:t> </a:t>
            </a:r>
            <a:r>
              <a:rPr spc="-5" dirty="0"/>
              <a:t>de</a:t>
            </a:r>
            <a:r>
              <a:rPr spc="-35" dirty="0"/>
              <a:t> </a:t>
            </a:r>
            <a:r>
              <a:rPr spc="-5" dirty="0"/>
              <a:t>combinação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6817" y="2333625"/>
            <a:ext cx="6793865" cy="2998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Grupos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focais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+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Entrevistas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l" defTabSz="914400" rtl="0" eaLnBrk="1" fontAlgn="auto" latinLnBrk="0" hangingPunct="1">
              <a:lnSpc>
                <a:spcPct val="150100"/>
              </a:lnSpc>
              <a:spcBef>
                <a:spcPts val="10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melhorar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participação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dos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entrevistados,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fim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obter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sobre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tópicos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sensíveis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sem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muita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dificuldade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Protege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anonimato,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permite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respostas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imparciais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precisas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Aumenta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qualidade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126600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392112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Rastreamento</a:t>
            </a:r>
            <a:r>
              <a:rPr spc="-10" dirty="0"/>
              <a:t> </a:t>
            </a:r>
            <a:r>
              <a:rPr spc="-5" dirty="0"/>
              <a:t>online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70254" y="2051151"/>
            <a:ext cx="7546975" cy="30245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6555" marR="5080" lvl="0" indent="-364490" algn="l" defTabSz="914400" rtl="0" eaLnBrk="1" fontAlgn="auto" latinLnBrk="0" hangingPunct="1">
              <a:lnSpc>
                <a:spcPct val="150100"/>
              </a:lnSpc>
              <a:spcBef>
                <a:spcPts val="9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  <a:tab pos="1196340" algn="l"/>
                <a:tab pos="2298700" algn="l"/>
                <a:tab pos="3653790" algn="l"/>
                <a:tab pos="5177790" algn="l"/>
                <a:tab pos="599630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	recursos	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eletrônicos	para</a:t>
            </a:r>
            <a:r>
              <a:rPr kumimoji="0" sz="2000" b="0" i="0" u="none" strike="noStrike" kern="1200" cap="none" spc="4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coletar	dados	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39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clientes</a:t>
            </a:r>
            <a:r>
              <a:rPr kumimoji="0" sz="2000" b="0" i="0" u="none" strike="noStrike" kern="1200" cap="none" spc="38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potenciais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clientes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715" lvl="0" indent="-364490" algn="l" defTabSz="914400" rtl="0" eaLnBrk="1" fontAlgn="auto" latinLnBrk="0" hangingPunct="1">
              <a:lnSpc>
                <a:spcPct val="150000"/>
              </a:lnSpc>
              <a:spcBef>
                <a:spcPts val="101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realizado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pelo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próprio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provedor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hospedagem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ou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softwares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análises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715" lvl="0" indent="-36449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Pode</a:t>
            </a:r>
            <a:r>
              <a:rPr kumimoji="0" sz="2000" b="0" i="0" u="none" strike="noStrike" kern="1200" cap="none" spc="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utilizar</a:t>
            </a:r>
            <a:r>
              <a:rPr kumimoji="0" sz="2000" b="0" i="0" u="none" strike="noStrike" kern="1200" cap="none" spc="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pixels</a:t>
            </a:r>
            <a:r>
              <a:rPr kumimoji="0" sz="2000" b="0" i="0" u="none" strike="noStrike" kern="1200" cap="none" spc="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busca</a:t>
            </a:r>
            <a:r>
              <a:rPr kumimoji="0" sz="2000" b="0" i="0" u="none" strike="noStrike" kern="1200" cap="none" spc="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cookies</a:t>
            </a:r>
            <a:r>
              <a:rPr kumimoji="0" sz="2000" b="0" i="0" u="none" strike="noStrike" kern="1200" cap="none" spc="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rastrear</a:t>
            </a:r>
            <a:r>
              <a:rPr kumimoji="0" sz="2000" b="0" i="0" u="none" strike="noStrike" kern="1200" cap="none" spc="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atividades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visitantes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site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ao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longo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várias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sessões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62675" y="5474553"/>
            <a:ext cx="2022153" cy="129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8439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525907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Análise</a:t>
            </a:r>
            <a:r>
              <a:rPr dirty="0"/>
              <a:t> </a:t>
            </a:r>
            <a:r>
              <a:rPr spc="-5" dirty="0"/>
              <a:t>de </a:t>
            </a:r>
            <a:r>
              <a:rPr i="1" spc="-5" dirty="0">
                <a:latin typeface="Arial"/>
                <a:cs typeface="Arial"/>
              </a:rPr>
              <a:t>marketing</a:t>
            </a:r>
            <a:r>
              <a:rPr i="1" spc="35" dirty="0">
                <a:latin typeface="Arial"/>
                <a:cs typeface="Arial"/>
              </a:rPr>
              <a:t> </a:t>
            </a:r>
            <a:r>
              <a:rPr i="1" spc="-5" dirty="0">
                <a:latin typeface="Arial"/>
                <a:cs typeface="Arial"/>
              </a:rPr>
              <a:t>online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6817" y="2333625"/>
            <a:ext cx="6497955" cy="13741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Coletar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através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campanhas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marketing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6555" marR="5080" lvl="0" indent="-364490" algn="l" defTabSz="914400" rtl="0" eaLnBrk="1" fontAlgn="auto" latinLnBrk="0" hangingPunct="1">
              <a:lnSpc>
                <a:spcPct val="150100"/>
              </a:lnSpc>
              <a:spcBef>
                <a:spcPts val="10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mídias</a:t>
            </a:r>
            <a:r>
              <a:rPr kumimoji="0" sz="2000" b="0" i="0" u="none" strike="noStrike" kern="1200" cap="none" spc="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sociais,</a:t>
            </a:r>
            <a:r>
              <a:rPr kumimoji="0" sz="2000" b="0" i="0" u="none" strike="noStrike" kern="1200" cap="none" spc="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e-mails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,</a:t>
            </a:r>
            <a:r>
              <a:rPr kumimoji="0" sz="2000" b="0" i="0" u="none" strike="noStrike" kern="1200" cap="none" spc="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páginas</a:t>
            </a:r>
            <a:r>
              <a:rPr kumimoji="0" sz="2000" b="0" i="0" u="none" strike="noStrike" kern="1200" cap="none" spc="6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</a:t>
            </a:r>
            <a:r>
              <a:rPr kumimoji="0" sz="2000" b="0" i="0" u="none" strike="noStrike" kern="1200" cap="none" spc="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,</a:t>
            </a:r>
            <a:r>
              <a:rPr kumimoji="0" sz="2000" b="0" i="0" u="none" strike="noStrike" kern="1200" cap="none" spc="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anúncios</a:t>
            </a:r>
            <a:r>
              <a:rPr kumimoji="0" sz="2000" b="0" i="0" u="none" strike="noStrike" kern="1200" cap="none" spc="6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 </a:t>
            </a:r>
            <a:r>
              <a:rPr kumimoji="0" sz="2000" b="0" i="0" u="none" strike="noStrike" kern="1200" cap="none" spc="-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diversos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destinos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entre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outros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0455" y="3741420"/>
            <a:ext cx="3000755" cy="311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418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579755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Monitoramento</a:t>
            </a:r>
            <a:r>
              <a:rPr spc="15" dirty="0"/>
              <a:t> </a:t>
            </a:r>
            <a:r>
              <a:rPr spc="-5" dirty="0"/>
              <a:t>de</a:t>
            </a:r>
            <a:r>
              <a:rPr spc="-20" dirty="0"/>
              <a:t> </a:t>
            </a:r>
            <a:r>
              <a:rPr spc="-5" dirty="0"/>
              <a:t>mídia</a:t>
            </a:r>
            <a:r>
              <a:rPr dirty="0"/>
              <a:t> </a:t>
            </a:r>
            <a:r>
              <a:rPr spc="-5" dirty="0"/>
              <a:t>social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6817" y="2333625"/>
            <a:ext cx="6498590" cy="33293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just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Construir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marca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coletar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just" defTabSz="914400" rtl="0" eaLnBrk="1" fontAlgn="auto" latinLnBrk="0" hangingPunct="1">
              <a:lnSpc>
                <a:spcPct val="150100"/>
              </a:lnSpc>
              <a:spcBef>
                <a:spcPts val="10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Medir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envolvimento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seus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clientes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suas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postagens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meio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número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impressões,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curtidas,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compartilhamentos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comentários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413384" lvl="0" indent="-364490" algn="l" defTabSz="914400" rtl="0" eaLnBrk="1" fontAlgn="auto" latinLnBrk="0" hangingPunct="1">
              <a:lnSpc>
                <a:spcPct val="150000"/>
              </a:lnSpc>
              <a:spcBef>
                <a:spcPts val="994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Pode analisar as atividades dos seguidores e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segmentá-los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baseado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interação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página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das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redes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sociais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2495454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035175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Conclusão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21155" y="2643327"/>
            <a:ext cx="218122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7190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  <a:tab pos="12788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Nesse	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capítulo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57702" y="2643327"/>
            <a:ext cx="41592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603885" algn="l"/>
                <a:tab pos="1446530" algn="l"/>
                <a:tab pos="2263775" algn="l"/>
                <a:tab pos="2712085" algn="l"/>
                <a:tab pos="3865879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ó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	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	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	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	mé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od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	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85646" y="2949295"/>
            <a:ext cx="61341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38555" algn="l"/>
                <a:tab pos="1741805" algn="l"/>
                <a:tab pos="2824480" algn="l"/>
                <a:tab pos="3682365" algn="l"/>
                <a:tab pos="507555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let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	de	d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dos,	seus	objeti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,	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elhores  aproveitamentos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recursos.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5773444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8127" y="987679"/>
            <a:ext cx="247650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Próxima</a:t>
            </a:r>
            <a:r>
              <a:rPr spc="-45" dirty="0"/>
              <a:t> </a:t>
            </a:r>
            <a:r>
              <a:rPr spc="-5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56817" y="2643327"/>
            <a:ext cx="214376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Segoe UI Symbol"/>
              <a:buChar char="❑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Web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semântica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235889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4607" y="3294379"/>
            <a:ext cx="6249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</a:t>
            </a:r>
            <a:r>
              <a:rPr kumimoji="0" sz="3600" b="1" i="0" u="none" strike="noStrike" kern="1200" cap="none" spc="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3600" b="1" i="0" u="none" strike="noStrike" kern="1200" cap="none" spc="8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obtenção</a:t>
            </a:r>
            <a:r>
              <a:rPr kumimoji="0" sz="3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1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3600" b="1" i="0" u="none" strike="noStrike" kern="1200" cap="none" spc="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dados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54607" y="4126229"/>
            <a:ext cx="4391660" cy="699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9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15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6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INTRODUÇÃO</a:t>
            </a:r>
            <a:r>
              <a:rPr kumimoji="0" sz="1600" b="1" i="0" u="none" strike="noStrike" kern="1200" cap="none" spc="18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À</a:t>
            </a:r>
            <a:r>
              <a:rPr kumimoji="0" sz="1600" b="1" i="0" u="none" strike="noStrike" kern="1200" cap="none" spc="17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1" u="none" strike="noStrike" kern="1200" cap="none" spc="-16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r>
              <a:rPr kumimoji="0" sz="1600" b="1" i="1" u="none" strike="noStrike" kern="1200" cap="none" spc="15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SEMÂNTICA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PROF.</a:t>
            </a:r>
            <a:r>
              <a:rPr kumimoji="0" sz="1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LEANDRO</a:t>
            </a:r>
            <a:r>
              <a:rPr kumimoji="0" sz="1600" b="1" i="0" u="none" strike="noStrike" kern="1200" cap="none" spc="14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5986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1554861" y="2743200"/>
            <a:ext cx="70643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Introdução</a:t>
            </a:r>
            <a:r>
              <a:rPr spc="130" dirty="0"/>
              <a:t> </a:t>
            </a:r>
            <a:r>
              <a:rPr dirty="0"/>
              <a:t>a</a:t>
            </a:r>
            <a:r>
              <a:rPr spc="80" dirty="0"/>
              <a:t> </a:t>
            </a:r>
            <a:r>
              <a:rPr spc="35" dirty="0"/>
              <a:t>coletada</a:t>
            </a:r>
            <a:r>
              <a:rPr spc="114" dirty="0"/>
              <a:t> </a:t>
            </a:r>
            <a:r>
              <a:rPr spc="15" dirty="0"/>
              <a:t>de</a:t>
            </a:r>
            <a:r>
              <a:rPr spc="80" dirty="0"/>
              <a:t> </a:t>
            </a:r>
            <a:r>
              <a:rPr spc="30" dirty="0"/>
              <a:t>dados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54861" y="3885438"/>
            <a:ext cx="6605270" cy="903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5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0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</a:t>
            </a:r>
            <a:r>
              <a:rPr kumimoji="0" sz="1600" b="1" i="0" u="none" strike="noStrike" kern="1200" cap="none" spc="-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AULA</a:t>
            </a: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1.1</a:t>
            </a:r>
            <a:r>
              <a:rPr kumimoji="0" sz="1600" b="1" i="0" u="none" strike="noStrike" kern="1200" cap="none" spc="2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IMPORTÂNCIA</a:t>
            </a:r>
            <a:r>
              <a:rPr kumimoji="0" sz="1600" b="1" i="0" u="none" strike="noStrike" kern="1200" cap="none" spc="4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29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2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4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OBJETIVO</a:t>
            </a:r>
            <a:r>
              <a:rPr kumimoji="0" sz="1600" b="1" i="0" u="none" strike="noStrike" kern="1200" cap="none" spc="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</a:t>
            </a:r>
            <a:r>
              <a:rPr kumimoji="0" sz="1600" b="1" i="0" u="none" strike="noStrike" kern="1200" cap="none" spc="-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8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</a:t>
            </a:r>
            <a:r>
              <a:rPr kumimoji="0" sz="1600" b="1" i="0" u="none" strike="noStrike" kern="1200" cap="none" spc="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1600" b="1" i="0" u="none" strike="noStrike" kern="1200" cap="none" spc="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DADOS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2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4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</a:t>
            </a:r>
            <a:r>
              <a:rPr kumimoji="0" sz="1600" b="1" i="0" u="none" strike="noStrike" kern="1200" cap="none" spc="-229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5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ESS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1386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1554861" y="2895600"/>
            <a:ext cx="6310313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Introdução</a:t>
            </a:r>
            <a:r>
              <a:rPr spc="130" dirty="0"/>
              <a:t> </a:t>
            </a:r>
            <a:r>
              <a:rPr dirty="0"/>
              <a:t>à</a:t>
            </a:r>
            <a:r>
              <a:rPr spc="130" dirty="0"/>
              <a:t> </a:t>
            </a:r>
            <a:r>
              <a:rPr i="1" spc="25" dirty="0">
                <a:latin typeface="Arial"/>
                <a:cs typeface="Arial"/>
              </a:rPr>
              <a:t>web</a:t>
            </a:r>
            <a:r>
              <a:rPr i="1" spc="105" dirty="0">
                <a:latin typeface="Arial"/>
                <a:cs typeface="Arial"/>
              </a:rPr>
              <a:t> </a:t>
            </a:r>
            <a:r>
              <a:rPr spc="35" dirty="0"/>
              <a:t>semântica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54861" y="3883914"/>
            <a:ext cx="4318635" cy="905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4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Í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229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5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1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1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1" i="0" u="none" strike="noStrike" kern="1200" cap="none" spc="-4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  <a:r>
              <a:rPr kumimoji="0" sz="1600" b="1" i="0" u="none" strike="noStrike" kern="1200" cap="none" spc="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29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4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É</a:t>
            </a:r>
            <a:r>
              <a:rPr kumimoji="0" sz="1600" b="1" i="0" u="none" strike="noStrike" kern="1200" cap="none" spc="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1" u="none" strike="noStrike" kern="1200" cap="none" spc="-19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</a:t>
            </a:r>
            <a:r>
              <a:rPr kumimoji="0" sz="1600" b="1" i="1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</a:t>
            </a:r>
            <a:r>
              <a:rPr kumimoji="0" sz="1600" b="1" i="1" u="none" strike="noStrike" kern="1200" cap="none" spc="4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</a:t>
            </a:r>
            <a:r>
              <a:rPr kumimoji="0" sz="1600" b="1" i="0" u="none" strike="noStrike" kern="1200" cap="none" spc="-20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ÂN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1" i="0" u="none" strike="noStrike" kern="1200" cap="none" spc="-4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2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4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</a:t>
            </a:r>
            <a:r>
              <a:rPr kumimoji="0" sz="1600" b="1" i="0" u="none" strike="noStrike" kern="1200" cap="none" spc="-229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5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ESS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5209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23660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Nesta</a:t>
            </a:r>
            <a:r>
              <a:rPr spc="25" dirty="0"/>
              <a:t> 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259025"/>
            <a:ext cx="3513454" cy="2084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Introdução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Conceito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r>
              <a:rPr kumimoji="0" sz="2000" b="0" i="1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semântica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Objetivo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r>
              <a:rPr kumimoji="0" sz="2000" b="0" i="1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semântica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Desafios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r>
              <a:rPr kumimoji="0" sz="2000" b="0" i="1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semântica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3312873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24377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Introdução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106859"/>
            <a:ext cx="7131684" cy="2896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5080" lvl="0" indent="-364490" algn="just" defTabSz="914400" rtl="0" eaLnBrk="1" fontAlgn="auto" latinLnBrk="0" hangingPunct="1">
              <a:lnSpc>
                <a:spcPct val="15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últimos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anos, 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utilização da internet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tornou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cada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vez mais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acessível, gerando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 crescimento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explosivo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quantidade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informações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just" defTabSz="914400" rtl="0" eaLnBrk="1" fontAlgn="auto" latinLnBrk="0" hangingPunct="1">
              <a:lnSpc>
                <a:spcPct val="150000"/>
              </a:lnSpc>
              <a:spcBef>
                <a:spcPts val="994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entanto, apesar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grande número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 web,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ter </a:t>
            </a:r>
            <a:r>
              <a:rPr kumimoji="0" sz="2000" b="0" i="0" u="none" strike="noStrike" kern="1200" cap="none" spc="-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resultados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satisfatórios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nossas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pesquisas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não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é</a:t>
            </a:r>
            <a:r>
              <a:rPr kumimoji="0" sz="2000" b="0" i="0" u="none" strike="noStrike" kern="1200" cap="none" spc="5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tão </a:t>
            </a:r>
            <a:r>
              <a:rPr kumimoji="0" sz="2000" b="0" i="0" u="none" strike="noStrike" kern="1200" cap="none" spc="-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fácil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9430928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24377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Introdução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106859"/>
            <a:ext cx="1957705" cy="941069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  <a:tab pos="125412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Hoje	te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informações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27629" y="2106859"/>
            <a:ext cx="1325245" cy="941069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60960" marR="0" lvl="0" indent="0" algn="ctr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diversas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espalhadas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33340" y="2106859"/>
            <a:ext cx="2818130" cy="941069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Tx/>
              <a:buSzTx/>
              <a:buFontTx/>
              <a:buNone/>
              <a:tabLst>
                <a:tab pos="1056640" algn="l"/>
                <a:tab pos="252412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fon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	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ere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tes	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13906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>
                <a:tab pos="95123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pelo	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mundo.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50557" y="2716783"/>
            <a:ext cx="70231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8613" y="3173983"/>
            <a:ext cx="6405880" cy="1829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0" algn="just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conseguiríamos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resultado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satisfatório?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just" defTabSz="914400" rtl="0" eaLnBrk="1" fontAlgn="auto" latinLnBrk="0" hangingPunct="1">
              <a:lnSpc>
                <a:spcPct val="150000"/>
              </a:lnSpc>
              <a:spcBef>
                <a:spcPts val="994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Todo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esse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excesso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torna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busca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poluída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traz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resultados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nem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sempre</a:t>
            </a:r>
            <a:r>
              <a:rPr kumimoji="0" sz="2000" b="0" i="0" u="none" strike="noStrike" kern="1200" cap="none" spc="56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respondem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corretamente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à pergunta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feita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3550792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24377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Introdução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106859"/>
            <a:ext cx="6405880" cy="1398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5080" lvl="0" indent="-364490" algn="just" defTabSz="914400" rtl="0" eaLnBrk="1" fontAlgn="auto" latinLnBrk="0" hangingPunct="1">
              <a:lnSpc>
                <a:spcPct val="15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Tim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Berners-Lee,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criador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da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World</a:t>
            </a:r>
            <a:r>
              <a:rPr kumimoji="0" sz="2000" b="0" i="1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Wide</a:t>
            </a:r>
            <a:r>
              <a:rPr kumimoji="0" sz="2000" b="0" i="1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1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 </a:t>
            </a:r>
            <a:r>
              <a:rPr kumimoji="0" sz="2000" b="0" i="1" u="none" strike="noStrike" kern="1200" cap="none" spc="-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(</a:t>
            </a:r>
            <a:r>
              <a:rPr kumimoji="0" sz="2000" b="0" i="1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WWW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),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percebendo essa questão, propõe em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2001 </a:t>
            </a:r>
            <a:r>
              <a:rPr kumimoji="0" sz="2000" b="0" i="0" u="none" strike="noStrike" kern="1200" cap="none" spc="-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conceito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r>
              <a:rPr kumimoji="0" sz="2000" b="0" i="1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semântica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563624" y="3771900"/>
            <a:ext cx="5132070" cy="3086100"/>
            <a:chOff x="1563624" y="3771900"/>
            <a:chExt cx="5132070" cy="30861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3624" y="6312414"/>
              <a:ext cx="5132070" cy="54558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78864" y="3771900"/>
              <a:ext cx="5103876" cy="25511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64850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64369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Conceitos</a:t>
            </a:r>
            <a:r>
              <a:rPr spc="130" dirty="0"/>
              <a:t> </a:t>
            </a:r>
            <a:r>
              <a:rPr spc="15" dirty="0"/>
              <a:t>de</a:t>
            </a:r>
            <a:r>
              <a:rPr spc="135" dirty="0"/>
              <a:t> </a:t>
            </a:r>
            <a:r>
              <a:rPr i="1" spc="25" dirty="0">
                <a:latin typeface="Arial"/>
                <a:cs typeface="Arial"/>
              </a:rPr>
              <a:t>web</a:t>
            </a:r>
            <a:r>
              <a:rPr i="1" spc="105" dirty="0">
                <a:latin typeface="Arial"/>
                <a:cs typeface="Arial"/>
              </a:rPr>
              <a:t> </a:t>
            </a:r>
            <a:r>
              <a:rPr spc="35" dirty="0"/>
              <a:t>semântica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106859"/>
            <a:ext cx="7456170" cy="256730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Pesquisas</a:t>
            </a:r>
            <a:r>
              <a:rPr kumimoji="0" sz="2000" b="0" i="0" u="none" strike="noStrike" kern="1200" cap="none" spc="2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</a:t>
            </a:r>
            <a:r>
              <a:rPr kumimoji="0" sz="2000" b="0" i="0" u="none" strike="noStrike" kern="1200" cap="none" spc="2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internet</a:t>
            </a:r>
            <a:r>
              <a:rPr kumimoji="0" sz="2000" b="0" i="0" u="none" strike="noStrike" kern="1200" cap="none" spc="2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geralmente</a:t>
            </a:r>
            <a:r>
              <a:rPr kumimoji="0" sz="2000" b="0" i="0" u="none" strike="noStrike" kern="1200" cap="none" spc="2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são</a:t>
            </a:r>
            <a:r>
              <a:rPr kumimoji="0" sz="2000" b="0" i="0" u="none" strike="noStrike" kern="1200" cap="none" spc="254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feitas</a:t>
            </a:r>
            <a:r>
              <a:rPr kumimoji="0" sz="2000" b="0" i="0" u="none" strike="noStrike" kern="1200" cap="none" spc="2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</a:t>
            </a:r>
            <a:r>
              <a:rPr kumimoji="0" sz="2000" b="0" i="0" u="none" strike="noStrike" kern="1200" cap="none" spc="26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palavras,</a:t>
            </a:r>
            <a:r>
              <a:rPr kumimoji="0" sz="2000" b="0" i="0" u="none" strike="noStrike" kern="1200" cap="none" spc="2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resultados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relacionam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essas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palavras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internet</a:t>
            </a:r>
            <a:r>
              <a:rPr kumimoji="0" sz="2000" b="0" i="0" u="none" strike="noStrike" kern="1200" cap="none" spc="1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não</a:t>
            </a:r>
            <a:r>
              <a:rPr kumimoji="0" sz="2000" b="0" i="0" u="none" strike="noStrike" kern="1200" cap="none" spc="1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foi</a:t>
            </a:r>
            <a:r>
              <a:rPr kumimoji="0" sz="2000" b="0" i="0" u="none" strike="noStrike" kern="1200" cap="none" spc="1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pensada</a:t>
            </a:r>
            <a:r>
              <a:rPr kumimoji="0" sz="2000" b="0" i="0" u="none" strike="noStrike" kern="1200" cap="none" spc="114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1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“compreender”</a:t>
            </a:r>
            <a:r>
              <a:rPr kumimoji="0" sz="2000" b="0" i="0" u="none" strike="noStrike" kern="1200" cap="none" spc="1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114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pesquisa</a:t>
            </a:r>
            <a:r>
              <a:rPr kumimoji="0" sz="2000" b="0" i="0" u="none" strike="noStrike" kern="1200" cap="none" spc="1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indivíduo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Palavras-chave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correlacionadas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=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resultado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7445525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64369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Conceitos</a:t>
            </a:r>
            <a:r>
              <a:rPr spc="130" dirty="0"/>
              <a:t> </a:t>
            </a:r>
            <a:r>
              <a:rPr spc="15" dirty="0"/>
              <a:t>de</a:t>
            </a:r>
            <a:r>
              <a:rPr spc="135" dirty="0"/>
              <a:t> </a:t>
            </a:r>
            <a:r>
              <a:rPr i="1" spc="25" dirty="0">
                <a:latin typeface="Arial"/>
                <a:cs typeface="Arial"/>
              </a:rPr>
              <a:t>web</a:t>
            </a:r>
            <a:r>
              <a:rPr i="1" spc="105" dirty="0">
                <a:latin typeface="Arial"/>
                <a:cs typeface="Arial"/>
              </a:rPr>
              <a:t> </a:t>
            </a:r>
            <a:r>
              <a:rPr spc="35" dirty="0"/>
              <a:t>semântica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106859"/>
            <a:ext cx="6405880" cy="1398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5080" lvl="0" indent="-364490" algn="just" defTabSz="914400" rtl="0" eaLnBrk="1" fontAlgn="auto" latinLnBrk="0" hangingPunct="1">
              <a:lnSpc>
                <a:spcPct val="15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Exemplo: se você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pesquisar no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google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por “laranja”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poderá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obter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resultado tanto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fruta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quanto a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507733" y="3669791"/>
            <a:ext cx="1732280" cy="2196465"/>
            <a:chOff x="5507733" y="3669791"/>
            <a:chExt cx="1732280" cy="219646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7733" y="5376671"/>
              <a:ext cx="1732029" cy="4892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8403" y="3669791"/>
              <a:ext cx="1712976" cy="1712976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58211" y="5393435"/>
            <a:ext cx="1561338" cy="56455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542032" y="3822191"/>
            <a:ext cx="1405255" cy="1408430"/>
            <a:chOff x="2542032" y="3822191"/>
            <a:chExt cx="1405255" cy="1408430"/>
          </a:xfrm>
        </p:grpSpPr>
        <p:sp>
          <p:nvSpPr>
            <p:cNvPr id="9" name="object 9"/>
            <p:cNvSpPr/>
            <p:nvPr/>
          </p:nvSpPr>
          <p:spPr>
            <a:xfrm>
              <a:off x="2548128" y="3828287"/>
              <a:ext cx="1393190" cy="1396365"/>
            </a:xfrm>
            <a:custGeom>
              <a:avLst/>
              <a:gdLst/>
              <a:ahLst/>
              <a:cxnLst/>
              <a:rect l="l" t="t" r="r" b="b"/>
              <a:pathLst>
                <a:path w="1393189" h="1396364">
                  <a:moveTo>
                    <a:pt x="696468" y="0"/>
                  </a:moveTo>
                  <a:lnTo>
                    <a:pt x="648779" y="1610"/>
                  </a:lnTo>
                  <a:lnTo>
                    <a:pt x="601954" y="6372"/>
                  </a:lnTo>
                  <a:lnTo>
                    <a:pt x="556095" y="14182"/>
                  </a:lnTo>
                  <a:lnTo>
                    <a:pt x="511307" y="24936"/>
                  </a:lnTo>
                  <a:lnTo>
                    <a:pt x="467693" y="38529"/>
                  </a:lnTo>
                  <a:lnTo>
                    <a:pt x="425356" y="54858"/>
                  </a:lnTo>
                  <a:lnTo>
                    <a:pt x="384401" y="73818"/>
                  </a:lnTo>
                  <a:lnTo>
                    <a:pt x="344931" y="95306"/>
                  </a:lnTo>
                  <a:lnTo>
                    <a:pt x="307051" y="119218"/>
                  </a:lnTo>
                  <a:lnTo>
                    <a:pt x="270862" y="145449"/>
                  </a:lnTo>
                  <a:lnTo>
                    <a:pt x="236470" y="173895"/>
                  </a:lnTo>
                  <a:lnTo>
                    <a:pt x="203977" y="204454"/>
                  </a:lnTo>
                  <a:lnTo>
                    <a:pt x="173489" y="237019"/>
                  </a:lnTo>
                  <a:lnTo>
                    <a:pt x="145107" y="271489"/>
                  </a:lnTo>
                  <a:lnTo>
                    <a:pt x="118936" y="307757"/>
                  </a:lnTo>
                  <a:lnTo>
                    <a:pt x="95080" y="345722"/>
                  </a:lnTo>
                  <a:lnTo>
                    <a:pt x="73642" y="385277"/>
                  </a:lnTo>
                  <a:lnTo>
                    <a:pt x="54727" y="426321"/>
                  </a:lnTo>
                  <a:lnTo>
                    <a:pt x="38436" y="468747"/>
                  </a:lnTo>
                  <a:lnTo>
                    <a:pt x="24876" y="512453"/>
                  </a:lnTo>
                  <a:lnTo>
                    <a:pt x="14148" y="557335"/>
                  </a:lnTo>
                  <a:lnTo>
                    <a:pt x="6357" y="603288"/>
                  </a:lnTo>
                  <a:lnTo>
                    <a:pt x="1606" y="650208"/>
                  </a:lnTo>
                  <a:lnTo>
                    <a:pt x="0" y="697992"/>
                  </a:lnTo>
                  <a:lnTo>
                    <a:pt x="1606" y="745775"/>
                  </a:lnTo>
                  <a:lnTo>
                    <a:pt x="6357" y="792695"/>
                  </a:lnTo>
                  <a:lnTo>
                    <a:pt x="14148" y="838648"/>
                  </a:lnTo>
                  <a:lnTo>
                    <a:pt x="24876" y="883530"/>
                  </a:lnTo>
                  <a:lnTo>
                    <a:pt x="38436" y="927236"/>
                  </a:lnTo>
                  <a:lnTo>
                    <a:pt x="54727" y="969662"/>
                  </a:lnTo>
                  <a:lnTo>
                    <a:pt x="73642" y="1010706"/>
                  </a:lnTo>
                  <a:lnTo>
                    <a:pt x="95080" y="1050261"/>
                  </a:lnTo>
                  <a:lnTo>
                    <a:pt x="118936" y="1088226"/>
                  </a:lnTo>
                  <a:lnTo>
                    <a:pt x="145107" y="1124494"/>
                  </a:lnTo>
                  <a:lnTo>
                    <a:pt x="173489" y="1158964"/>
                  </a:lnTo>
                  <a:lnTo>
                    <a:pt x="203977" y="1191529"/>
                  </a:lnTo>
                  <a:lnTo>
                    <a:pt x="236470" y="1222088"/>
                  </a:lnTo>
                  <a:lnTo>
                    <a:pt x="270862" y="1250534"/>
                  </a:lnTo>
                  <a:lnTo>
                    <a:pt x="307051" y="1276765"/>
                  </a:lnTo>
                  <a:lnTo>
                    <a:pt x="344932" y="1300677"/>
                  </a:lnTo>
                  <a:lnTo>
                    <a:pt x="384401" y="1322165"/>
                  </a:lnTo>
                  <a:lnTo>
                    <a:pt x="425356" y="1341125"/>
                  </a:lnTo>
                  <a:lnTo>
                    <a:pt x="467693" y="1357454"/>
                  </a:lnTo>
                  <a:lnTo>
                    <a:pt x="511307" y="1371047"/>
                  </a:lnTo>
                  <a:lnTo>
                    <a:pt x="556095" y="1381801"/>
                  </a:lnTo>
                  <a:lnTo>
                    <a:pt x="601954" y="1389611"/>
                  </a:lnTo>
                  <a:lnTo>
                    <a:pt x="648779" y="1394373"/>
                  </a:lnTo>
                  <a:lnTo>
                    <a:pt x="696468" y="1395984"/>
                  </a:lnTo>
                  <a:lnTo>
                    <a:pt x="744156" y="1394373"/>
                  </a:lnTo>
                  <a:lnTo>
                    <a:pt x="790981" y="1389611"/>
                  </a:lnTo>
                  <a:lnTo>
                    <a:pt x="836840" y="1381801"/>
                  </a:lnTo>
                  <a:lnTo>
                    <a:pt x="881628" y="1371047"/>
                  </a:lnTo>
                  <a:lnTo>
                    <a:pt x="925242" y="1357454"/>
                  </a:lnTo>
                  <a:lnTo>
                    <a:pt x="967579" y="1341125"/>
                  </a:lnTo>
                  <a:lnTo>
                    <a:pt x="1008534" y="1322165"/>
                  </a:lnTo>
                  <a:lnTo>
                    <a:pt x="1048003" y="1300677"/>
                  </a:lnTo>
                  <a:lnTo>
                    <a:pt x="1085884" y="1276765"/>
                  </a:lnTo>
                  <a:lnTo>
                    <a:pt x="1122073" y="1250534"/>
                  </a:lnTo>
                  <a:lnTo>
                    <a:pt x="1156465" y="1222088"/>
                  </a:lnTo>
                  <a:lnTo>
                    <a:pt x="1188958" y="1191529"/>
                  </a:lnTo>
                  <a:lnTo>
                    <a:pt x="1219446" y="1158964"/>
                  </a:lnTo>
                  <a:lnTo>
                    <a:pt x="1247828" y="1124494"/>
                  </a:lnTo>
                  <a:lnTo>
                    <a:pt x="1273999" y="1088226"/>
                  </a:lnTo>
                  <a:lnTo>
                    <a:pt x="1297855" y="1050261"/>
                  </a:lnTo>
                  <a:lnTo>
                    <a:pt x="1319293" y="1010706"/>
                  </a:lnTo>
                  <a:lnTo>
                    <a:pt x="1338208" y="969662"/>
                  </a:lnTo>
                  <a:lnTo>
                    <a:pt x="1354499" y="927236"/>
                  </a:lnTo>
                  <a:lnTo>
                    <a:pt x="1368059" y="883530"/>
                  </a:lnTo>
                  <a:lnTo>
                    <a:pt x="1378787" y="838648"/>
                  </a:lnTo>
                  <a:lnTo>
                    <a:pt x="1386578" y="792695"/>
                  </a:lnTo>
                  <a:lnTo>
                    <a:pt x="1391329" y="745775"/>
                  </a:lnTo>
                  <a:lnTo>
                    <a:pt x="1392936" y="697992"/>
                  </a:lnTo>
                  <a:lnTo>
                    <a:pt x="1391329" y="650208"/>
                  </a:lnTo>
                  <a:lnTo>
                    <a:pt x="1386578" y="603288"/>
                  </a:lnTo>
                  <a:lnTo>
                    <a:pt x="1378787" y="557335"/>
                  </a:lnTo>
                  <a:lnTo>
                    <a:pt x="1368059" y="512453"/>
                  </a:lnTo>
                  <a:lnTo>
                    <a:pt x="1354499" y="468747"/>
                  </a:lnTo>
                  <a:lnTo>
                    <a:pt x="1338208" y="426321"/>
                  </a:lnTo>
                  <a:lnTo>
                    <a:pt x="1319293" y="385277"/>
                  </a:lnTo>
                  <a:lnTo>
                    <a:pt x="1297855" y="345722"/>
                  </a:lnTo>
                  <a:lnTo>
                    <a:pt x="1273999" y="307757"/>
                  </a:lnTo>
                  <a:lnTo>
                    <a:pt x="1247828" y="271489"/>
                  </a:lnTo>
                  <a:lnTo>
                    <a:pt x="1219446" y="237019"/>
                  </a:lnTo>
                  <a:lnTo>
                    <a:pt x="1188958" y="204454"/>
                  </a:lnTo>
                  <a:lnTo>
                    <a:pt x="1156465" y="173895"/>
                  </a:lnTo>
                  <a:lnTo>
                    <a:pt x="1122073" y="145449"/>
                  </a:lnTo>
                  <a:lnTo>
                    <a:pt x="1085884" y="119218"/>
                  </a:lnTo>
                  <a:lnTo>
                    <a:pt x="1048004" y="95306"/>
                  </a:lnTo>
                  <a:lnTo>
                    <a:pt x="1008534" y="73818"/>
                  </a:lnTo>
                  <a:lnTo>
                    <a:pt x="967579" y="54858"/>
                  </a:lnTo>
                  <a:lnTo>
                    <a:pt x="925242" y="38529"/>
                  </a:lnTo>
                  <a:lnTo>
                    <a:pt x="881628" y="24936"/>
                  </a:lnTo>
                  <a:lnTo>
                    <a:pt x="836840" y="14182"/>
                  </a:lnTo>
                  <a:lnTo>
                    <a:pt x="790981" y="6372"/>
                  </a:lnTo>
                  <a:lnTo>
                    <a:pt x="744156" y="1610"/>
                  </a:lnTo>
                  <a:lnTo>
                    <a:pt x="696468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2548128" y="3828287"/>
              <a:ext cx="1393190" cy="1396365"/>
            </a:xfrm>
            <a:custGeom>
              <a:avLst/>
              <a:gdLst/>
              <a:ahLst/>
              <a:cxnLst/>
              <a:rect l="l" t="t" r="r" b="b"/>
              <a:pathLst>
                <a:path w="1393189" h="1396364">
                  <a:moveTo>
                    <a:pt x="0" y="697992"/>
                  </a:moveTo>
                  <a:lnTo>
                    <a:pt x="1606" y="650208"/>
                  </a:lnTo>
                  <a:lnTo>
                    <a:pt x="6357" y="603288"/>
                  </a:lnTo>
                  <a:lnTo>
                    <a:pt x="14148" y="557335"/>
                  </a:lnTo>
                  <a:lnTo>
                    <a:pt x="24876" y="512453"/>
                  </a:lnTo>
                  <a:lnTo>
                    <a:pt x="38436" y="468747"/>
                  </a:lnTo>
                  <a:lnTo>
                    <a:pt x="54727" y="426321"/>
                  </a:lnTo>
                  <a:lnTo>
                    <a:pt x="73642" y="385277"/>
                  </a:lnTo>
                  <a:lnTo>
                    <a:pt x="95080" y="345722"/>
                  </a:lnTo>
                  <a:lnTo>
                    <a:pt x="118936" y="307757"/>
                  </a:lnTo>
                  <a:lnTo>
                    <a:pt x="145107" y="271489"/>
                  </a:lnTo>
                  <a:lnTo>
                    <a:pt x="173489" y="237019"/>
                  </a:lnTo>
                  <a:lnTo>
                    <a:pt x="203977" y="204454"/>
                  </a:lnTo>
                  <a:lnTo>
                    <a:pt x="236470" y="173895"/>
                  </a:lnTo>
                  <a:lnTo>
                    <a:pt x="270862" y="145449"/>
                  </a:lnTo>
                  <a:lnTo>
                    <a:pt x="307051" y="119218"/>
                  </a:lnTo>
                  <a:lnTo>
                    <a:pt x="344931" y="95306"/>
                  </a:lnTo>
                  <a:lnTo>
                    <a:pt x="384401" y="73818"/>
                  </a:lnTo>
                  <a:lnTo>
                    <a:pt x="425356" y="54858"/>
                  </a:lnTo>
                  <a:lnTo>
                    <a:pt x="467693" y="38529"/>
                  </a:lnTo>
                  <a:lnTo>
                    <a:pt x="511307" y="24936"/>
                  </a:lnTo>
                  <a:lnTo>
                    <a:pt x="556095" y="14182"/>
                  </a:lnTo>
                  <a:lnTo>
                    <a:pt x="601954" y="6372"/>
                  </a:lnTo>
                  <a:lnTo>
                    <a:pt x="648779" y="1610"/>
                  </a:lnTo>
                  <a:lnTo>
                    <a:pt x="696468" y="0"/>
                  </a:lnTo>
                  <a:lnTo>
                    <a:pt x="744156" y="1610"/>
                  </a:lnTo>
                  <a:lnTo>
                    <a:pt x="790981" y="6372"/>
                  </a:lnTo>
                  <a:lnTo>
                    <a:pt x="836840" y="14182"/>
                  </a:lnTo>
                  <a:lnTo>
                    <a:pt x="881628" y="24936"/>
                  </a:lnTo>
                  <a:lnTo>
                    <a:pt x="925242" y="38529"/>
                  </a:lnTo>
                  <a:lnTo>
                    <a:pt x="967579" y="54858"/>
                  </a:lnTo>
                  <a:lnTo>
                    <a:pt x="1008534" y="73818"/>
                  </a:lnTo>
                  <a:lnTo>
                    <a:pt x="1048004" y="95306"/>
                  </a:lnTo>
                  <a:lnTo>
                    <a:pt x="1085884" y="119218"/>
                  </a:lnTo>
                  <a:lnTo>
                    <a:pt x="1122073" y="145449"/>
                  </a:lnTo>
                  <a:lnTo>
                    <a:pt x="1156465" y="173895"/>
                  </a:lnTo>
                  <a:lnTo>
                    <a:pt x="1188958" y="204454"/>
                  </a:lnTo>
                  <a:lnTo>
                    <a:pt x="1219446" y="237019"/>
                  </a:lnTo>
                  <a:lnTo>
                    <a:pt x="1247828" y="271489"/>
                  </a:lnTo>
                  <a:lnTo>
                    <a:pt x="1273999" y="307757"/>
                  </a:lnTo>
                  <a:lnTo>
                    <a:pt x="1297855" y="345722"/>
                  </a:lnTo>
                  <a:lnTo>
                    <a:pt x="1319293" y="385277"/>
                  </a:lnTo>
                  <a:lnTo>
                    <a:pt x="1338208" y="426321"/>
                  </a:lnTo>
                  <a:lnTo>
                    <a:pt x="1354499" y="468747"/>
                  </a:lnTo>
                  <a:lnTo>
                    <a:pt x="1368059" y="512453"/>
                  </a:lnTo>
                  <a:lnTo>
                    <a:pt x="1378787" y="557335"/>
                  </a:lnTo>
                  <a:lnTo>
                    <a:pt x="1386578" y="603288"/>
                  </a:lnTo>
                  <a:lnTo>
                    <a:pt x="1391329" y="650208"/>
                  </a:lnTo>
                  <a:lnTo>
                    <a:pt x="1392936" y="697992"/>
                  </a:lnTo>
                  <a:lnTo>
                    <a:pt x="1391329" y="745775"/>
                  </a:lnTo>
                  <a:lnTo>
                    <a:pt x="1386578" y="792695"/>
                  </a:lnTo>
                  <a:lnTo>
                    <a:pt x="1378787" y="838648"/>
                  </a:lnTo>
                  <a:lnTo>
                    <a:pt x="1368059" y="883530"/>
                  </a:lnTo>
                  <a:lnTo>
                    <a:pt x="1354499" y="927236"/>
                  </a:lnTo>
                  <a:lnTo>
                    <a:pt x="1338208" y="969662"/>
                  </a:lnTo>
                  <a:lnTo>
                    <a:pt x="1319293" y="1010706"/>
                  </a:lnTo>
                  <a:lnTo>
                    <a:pt x="1297855" y="1050261"/>
                  </a:lnTo>
                  <a:lnTo>
                    <a:pt x="1273999" y="1088226"/>
                  </a:lnTo>
                  <a:lnTo>
                    <a:pt x="1247828" y="1124494"/>
                  </a:lnTo>
                  <a:lnTo>
                    <a:pt x="1219446" y="1158964"/>
                  </a:lnTo>
                  <a:lnTo>
                    <a:pt x="1188958" y="1191529"/>
                  </a:lnTo>
                  <a:lnTo>
                    <a:pt x="1156465" y="1222088"/>
                  </a:lnTo>
                  <a:lnTo>
                    <a:pt x="1122073" y="1250534"/>
                  </a:lnTo>
                  <a:lnTo>
                    <a:pt x="1085884" y="1276765"/>
                  </a:lnTo>
                  <a:lnTo>
                    <a:pt x="1048003" y="1300677"/>
                  </a:lnTo>
                  <a:lnTo>
                    <a:pt x="1008534" y="1322165"/>
                  </a:lnTo>
                  <a:lnTo>
                    <a:pt x="967579" y="1341125"/>
                  </a:lnTo>
                  <a:lnTo>
                    <a:pt x="925242" y="1357454"/>
                  </a:lnTo>
                  <a:lnTo>
                    <a:pt x="881628" y="1371047"/>
                  </a:lnTo>
                  <a:lnTo>
                    <a:pt x="836840" y="1381801"/>
                  </a:lnTo>
                  <a:lnTo>
                    <a:pt x="790981" y="1389611"/>
                  </a:lnTo>
                  <a:lnTo>
                    <a:pt x="744156" y="1394373"/>
                  </a:lnTo>
                  <a:lnTo>
                    <a:pt x="696468" y="1395984"/>
                  </a:lnTo>
                  <a:lnTo>
                    <a:pt x="648779" y="1394373"/>
                  </a:lnTo>
                  <a:lnTo>
                    <a:pt x="601954" y="1389611"/>
                  </a:lnTo>
                  <a:lnTo>
                    <a:pt x="556095" y="1381801"/>
                  </a:lnTo>
                  <a:lnTo>
                    <a:pt x="511307" y="1371047"/>
                  </a:lnTo>
                  <a:lnTo>
                    <a:pt x="467693" y="1357454"/>
                  </a:lnTo>
                  <a:lnTo>
                    <a:pt x="425356" y="1341125"/>
                  </a:lnTo>
                  <a:lnTo>
                    <a:pt x="384401" y="1322165"/>
                  </a:lnTo>
                  <a:lnTo>
                    <a:pt x="344932" y="1300677"/>
                  </a:lnTo>
                  <a:lnTo>
                    <a:pt x="307051" y="1276765"/>
                  </a:lnTo>
                  <a:lnTo>
                    <a:pt x="270862" y="1250534"/>
                  </a:lnTo>
                  <a:lnTo>
                    <a:pt x="236470" y="1222088"/>
                  </a:lnTo>
                  <a:lnTo>
                    <a:pt x="203977" y="1191529"/>
                  </a:lnTo>
                  <a:lnTo>
                    <a:pt x="173489" y="1158964"/>
                  </a:lnTo>
                  <a:lnTo>
                    <a:pt x="145107" y="1124494"/>
                  </a:lnTo>
                  <a:lnTo>
                    <a:pt x="118936" y="1088226"/>
                  </a:lnTo>
                  <a:lnTo>
                    <a:pt x="95080" y="1050261"/>
                  </a:lnTo>
                  <a:lnTo>
                    <a:pt x="73642" y="1010706"/>
                  </a:lnTo>
                  <a:lnTo>
                    <a:pt x="54727" y="969662"/>
                  </a:lnTo>
                  <a:lnTo>
                    <a:pt x="38436" y="927236"/>
                  </a:lnTo>
                  <a:lnTo>
                    <a:pt x="24876" y="883530"/>
                  </a:lnTo>
                  <a:lnTo>
                    <a:pt x="14148" y="838648"/>
                  </a:lnTo>
                  <a:lnTo>
                    <a:pt x="6357" y="792695"/>
                  </a:lnTo>
                  <a:lnTo>
                    <a:pt x="1606" y="745775"/>
                  </a:lnTo>
                  <a:lnTo>
                    <a:pt x="0" y="697992"/>
                  </a:lnTo>
                  <a:close/>
                </a:path>
              </a:pathLst>
            </a:custGeom>
            <a:ln w="12192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42761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64369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Conceitos</a:t>
            </a:r>
            <a:r>
              <a:rPr spc="130" dirty="0"/>
              <a:t> </a:t>
            </a:r>
            <a:r>
              <a:rPr spc="15" dirty="0"/>
              <a:t>de</a:t>
            </a:r>
            <a:r>
              <a:rPr spc="135" dirty="0"/>
              <a:t> </a:t>
            </a:r>
            <a:r>
              <a:rPr i="1" spc="25" dirty="0">
                <a:latin typeface="Arial"/>
                <a:cs typeface="Arial"/>
              </a:rPr>
              <a:t>web</a:t>
            </a:r>
            <a:r>
              <a:rPr i="1" spc="105" dirty="0">
                <a:latin typeface="Arial"/>
                <a:cs typeface="Arial"/>
              </a:rPr>
              <a:t> </a:t>
            </a:r>
            <a:r>
              <a:rPr spc="35" dirty="0"/>
              <a:t>semântica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106859"/>
            <a:ext cx="6405880" cy="1398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5080" lvl="0" indent="-364490" algn="just" defTabSz="914400" rtl="0" eaLnBrk="1" fontAlgn="auto" latinLnBrk="0" hangingPunct="1">
              <a:lnSpc>
                <a:spcPct val="15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Exemplo: se você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pesquisar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google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por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“apple”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poderá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obter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resultado tanto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fruta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quanto a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empre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1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Apple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393432" y="3907535"/>
            <a:ext cx="2882900" cy="2444115"/>
            <a:chOff x="5393432" y="3907535"/>
            <a:chExt cx="2882900" cy="24441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93432" y="5807960"/>
              <a:ext cx="2882653" cy="5432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04104" y="3907535"/>
              <a:ext cx="2863596" cy="190652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3031235" y="3796284"/>
            <a:ext cx="1977389" cy="3061970"/>
            <a:chOff x="3031235" y="3796284"/>
            <a:chExt cx="1977389" cy="3061970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31235" y="5734814"/>
              <a:ext cx="1977389" cy="11231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6475" y="3796284"/>
              <a:ext cx="1949196" cy="19491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40920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63099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Objetivos</a:t>
            </a:r>
            <a:r>
              <a:rPr spc="140" dirty="0"/>
              <a:t> </a:t>
            </a:r>
            <a:r>
              <a:rPr spc="15" dirty="0"/>
              <a:t>da</a:t>
            </a:r>
            <a:r>
              <a:rPr spc="155" dirty="0"/>
              <a:t> </a:t>
            </a:r>
            <a:r>
              <a:rPr i="1" spc="25" dirty="0">
                <a:latin typeface="Arial"/>
                <a:cs typeface="Arial"/>
              </a:rPr>
              <a:t>web</a:t>
            </a:r>
            <a:r>
              <a:rPr i="1" spc="110" dirty="0">
                <a:latin typeface="Arial"/>
                <a:cs typeface="Arial"/>
              </a:rPr>
              <a:t> </a:t>
            </a:r>
            <a:r>
              <a:rPr spc="35" dirty="0"/>
              <a:t>semântica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106859"/>
            <a:ext cx="6405880" cy="2439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5715" lvl="0" indent="-364490" algn="just" defTabSz="914400" rtl="0" eaLnBrk="1" fontAlgn="auto" latinLnBrk="0" hangingPunct="1">
              <a:lnSpc>
                <a:spcPct val="15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Aprimorar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a </a:t>
            </a:r>
            <a:r>
              <a:rPr kumimoji="0" sz="2000" b="0" i="1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tradicional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buscando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estruturar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conteúdo para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 seja relevante</a:t>
            </a:r>
            <a:r>
              <a:rPr kumimoji="0" sz="2000" b="0" i="0" u="none" strike="noStrike" kern="1200" cap="none" spc="5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significativo para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as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pessoas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máquinas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  <a:tab pos="1304925" algn="l"/>
                <a:tab pos="2188845" algn="l"/>
                <a:tab pos="2806065" algn="l"/>
                <a:tab pos="3804285" algn="l"/>
                <a:tab pos="4478020" algn="l"/>
                <a:tab pos="5772150" algn="l"/>
              </a:tabLst>
              <a:defRPr/>
            </a:pP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ervir	c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	um	au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x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í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io	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	u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ári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s,	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assistentes</a:t>
            </a:r>
            <a:r>
              <a:rPr kumimoji="0" sz="2000" b="0" i="0" u="none" strike="noStrike" kern="1200" cap="none" spc="-7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pessoais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0559149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63099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Objetivos</a:t>
            </a:r>
            <a:r>
              <a:rPr spc="140" dirty="0"/>
              <a:t> </a:t>
            </a:r>
            <a:r>
              <a:rPr spc="15" dirty="0"/>
              <a:t>da</a:t>
            </a:r>
            <a:r>
              <a:rPr spc="155" dirty="0"/>
              <a:t> </a:t>
            </a:r>
            <a:r>
              <a:rPr i="1" spc="25" dirty="0">
                <a:latin typeface="Arial"/>
                <a:cs typeface="Arial"/>
              </a:rPr>
              <a:t>web</a:t>
            </a:r>
            <a:r>
              <a:rPr i="1" spc="110" dirty="0">
                <a:latin typeface="Arial"/>
                <a:cs typeface="Arial"/>
              </a:rPr>
              <a:t> </a:t>
            </a:r>
            <a:r>
              <a:rPr spc="35" dirty="0"/>
              <a:t>semântica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106859"/>
            <a:ext cx="6405880" cy="4396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5080" lvl="0" indent="-364490" algn="just" defTabSz="914400" rtl="0" eaLnBrk="1" fontAlgn="auto" latinLnBrk="0" hangingPunct="1">
              <a:lnSpc>
                <a:spcPct val="15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Aprender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 padrões do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usuário: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 que ele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consome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na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?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Suas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pesquisas,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compras,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perfis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até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mesmo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agenda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6350" lvl="0" indent="-364490" algn="just" defTabSz="914400" rtl="0" eaLnBrk="1" fontAlgn="auto" latinLnBrk="0" hangingPunct="1">
              <a:lnSpc>
                <a:spcPct val="150000"/>
              </a:lnSpc>
              <a:spcBef>
                <a:spcPts val="994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partir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desse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ponto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r>
              <a:rPr kumimoji="0" sz="2000" b="0" i="1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semântica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filtra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resultados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gerar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respostas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mais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coesas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objetivas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715" lvl="0" indent="-364490" algn="just" defTabSz="914400" rtl="0" eaLnBrk="1" fontAlgn="auto" latinLnBrk="0" hangingPunct="1">
              <a:lnSpc>
                <a:spcPct val="150000"/>
              </a:lnSpc>
              <a:spcBef>
                <a:spcPts val="10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foco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não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alterar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interface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(visual),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 </a:t>
            </a:r>
            <a:r>
              <a:rPr kumimoji="0" sz="2000" b="0" i="0" u="none" strike="noStrike" kern="1200" cap="none" spc="-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programação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eles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são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disponibilizados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138350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23660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Nesta</a:t>
            </a:r>
            <a:r>
              <a:rPr spc="25" dirty="0"/>
              <a:t> 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259025"/>
            <a:ext cx="5767705" cy="32537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Introdução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Conceitos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dado,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informação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conhecimento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Estruturas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Vantagens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Plano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coleta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6734800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63099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Objetivos</a:t>
            </a:r>
            <a:r>
              <a:rPr spc="140" dirty="0"/>
              <a:t> </a:t>
            </a:r>
            <a:r>
              <a:rPr spc="15" dirty="0"/>
              <a:t>da</a:t>
            </a:r>
            <a:r>
              <a:rPr spc="155" dirty="0"/>
              <a:t> </a:t>
            </a:r>
            <a:r>
              <a:rPr i="1" spc="25" dirty="0">
                <a:latin typeface="Arial"/>
                <a:cs typeface="Arial"/>
              </a:rPr>
              <a:t>web</a:t>
            </a:r>
            <a:r>
              <a:rPr i="1" spc="110" dirty="0">
                <a:latin typeface="Arial"/>
                <a:cs typeface="Arial"/>
              </a:rPr>
              <a:t> </a:t>
            </a:r>
            <a:r>
              <a:rPr spc="35" dirty="0"/>
              <a:t>semântica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106859"/>
            <a:ext cx="1617980" cy="941069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  <a:tab pos="814069" algn="l"/>
              </a:tabLst>
              <a:defRPr/>
            </a:pP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	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pesquisas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78963" y="2106859"/>
            <a:ext cx="2299335" cy="941069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Tx/>
              <a:buSzTx/>
              <a:buFontTx/>
              <a:buNone/>
              <a:tabLst>
                <a:tab pos="1128395" algn="l"/>
                <a:tab pos="150939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objetivo	é	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reduzir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2476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5321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infrutíferas	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2673" y="2259025"/>
            <a:ext cx="205867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393065" algn="l"/>
                <a:tab pos="1764664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	incidê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cia	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32272" y="2716783"/>
            <a:ext cx="22225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>
                <a:tab pos="1517015" algn="l"/>
              </a:tabLst>
              <a:defRPr/>
            </a:pP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ul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	po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12875" y="3173983"/>
            <a:ext cx="24574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relevantes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ao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usuário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8613" y="3757371"/>
            <a:ext cx="4175125" cy="13741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Aprender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responder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dúvidas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l" defTabSz="914400" rtl="0" eaLnBrk="1" fontAlgn="auto" latinLnBrk="0" hangingPunct="1">
              <a:lnSpc>
                <a:spcPct val="150000"/>
              </a:lnSpc>
              <a:spcBef>
                <a:spcPts val="10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  <a:tab pos="1284605" algn="l"/>
                <a:tab pos="1614170" algn="l"/>
                <a:tab pos="2309495" algn="l"/>
                <a:tab pos="2780030" algn="l"/>
              </a:tabLst>
              <a:defRPr/>
            </a:pPr>
            <a:r>
              <a:rPr kumimoji="0" sz="2000" b="0" i="0" u="none" strike="noStrike" kern="1200" cap="none" spc="-2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orn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	a	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	de	inf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maçõ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 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“humanizada”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inteligente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86578" y="4343146"/>
            <a:ext cx="206565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81965" algn="l"/>
                <a:tab pos="151638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	inter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et	ma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526664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61252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Desafios</a:t>
            </a:r>
            <a:r>
              <a:rPr spc="105" dirty="0"/>
              <a:t> </a:t>
            </a:r>
            <a:r>
              <a:rPr spc="15" dirty="0"/>
              <a:t>da</a:t>
            </a:r>
            <a:r>
              <a:rPr spc="140" dirty="0"/>
              <a:t> </a:t>
            </a:r>
            <a:r>
              <a:rPr i="1" spc="25" dirty="0">
                <a:latin typeface="Arial"/>
                <a:cs typeface="Arial"/>
              </a:rPr>
              <a:t>web</a:t>
            </a:r>
            <a:r>
              <a:rPr i="1" spc="100" dirty="0">
                <a:latin typeface="Arial"/>
                <a:cs typeface="Arial"/>
              </a:rPr>
              <a:t> </a:t>
            </a:r>
            <a:r>
              <a:rPr spc="35" dirty="0"/>
              <a:t>semântica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106859"/>
            <a:ext cx="6406515" cy="243967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Criar</a:t>
            </a:r>
            <a:r>
              <a:rPr kumimoji="0" sz="2000" b="0" i="0" u="none" strike="noStrike" kern="1200" cap="none" spc="4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4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forma</a:t>
            </a:r>
            <a:r>
              <a:rPr kumimoji="0" sz="2000" b="0" i="0" u="none" strike="noStrike" kern="1200" cap="none" spc="434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eficiente</a:t>
            </a:r>
            <a:r>
              <a:rPr kumimoji="0" sz="2000" b="0" i="0" u="none" strike="noStrike" kern="1200" cap="none" spc="4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4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conectar</a:t>
            </a:r>
            <a:r>
              <a:rPr kumimoji="0" sz="2000" b="0" i="0" u="none" strike="noStrike" kern="1200" cap="none" spc="4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logicamente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just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informações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dentro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internet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715" lvl="0" indent="-364490" algn="just" defTabSz="914400" rtl="0" eaLnBrk="1" fontAlgn="auto" latinLnBrk="0" hangingPunct="1">
              <a:lnSpc>
                <a:spcPct val="150000"/>
              </a:lnSpc>
              <a:spcBef>
                <a:spcPts val="994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Manipular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mecanicamente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as</a:t>
            </a:r>
            <a:r>
              <a:rPr kumimoji="0" sz="2000" b="0" i="0" u="none" strike="noStrike" kern="1200" cap="none" spc="5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informações</a:t>
            </a:r>
            <a:r>
              <a:rPr kumimoji="0" sz="2000" b="0" i="0" u="none" strike="noStrike" kern="1200" cap="none" spc="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através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computador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através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associações </a:t>
            </a:r>
            <a:r>
              <a:rPr kumimoji="0" sz="2000" b="0" i="0" u="none" strike="noStrike" kern="1200" cap="none" spc="-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realizadas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1806824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24079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/>
              <a:t>C</a:t>
            </a:r>
            <a:r>
              <a:rPr spc="35" dirty="0"/>
              <a:t>on</a:t>
            </a:r>
            <a:r>
              <a:rPr spc="45" dirty="0"/>
              <a:t>c</a:t>
            </a:r>
            <a:r>
              <a:rPr spc="35" dirty="0"/>
              <a:t>lu</a:t>
            </a:r>
            <a:r>
              <a:rPr spc="45" dirty="0"/>
              <a:t>sã</a:t>
            </a:r>
            <a:r>
              <a:rPr dirty="0"/>
              <a:t>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259025"/>
            <a:ext cx="7614920" cy="9156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Conceito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web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semântica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aplica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nosso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dia 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qual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seu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objetivo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8126106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29387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Próxima</a:t>
            </a:r>
            <a:r>
              <a:rPr spc="50" dirty="0"/>
              <a:t> </a:t>
            </a:r>
            <a:r>
              <a:rPr spc="25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259025"/>
            <a:ext cx="147955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ologia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6720486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4607" y="3294379"/>
            <a:ext cx="6249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</a:t>
            </a:r>
            <a:r>
              <a:rPr kumimoji="0" sz="3600" b="1" i="0" u="none" strike="noStrike" kern="1200" cap="none" spc="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3600" b="1" i="0" u="none" strike="noStrike" kern="1200" cap="none" spc="8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obtenção</a:t>
            </a:r>
            <a:r>
              <a:rPr kumimoji="0" sz="3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1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3600" b="1" i="0" u="none" strike="noStrike" kern="1200" cap="none" spc="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dados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54607" y="4127753"/>
            <a:ext cx="4375785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9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17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7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INTRODUÇÃO</a:t>
            </a:r>
            <a:r>
              <a:rPr kumimoji="0" sz="1600" b="1" i="0" u="none" strike="noStrike" kern="1200" cap="none" spc="1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6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r>
              <a:rPr kumimoji="0" sz="1600" b="1" i="0" u="none" strike="noStrike" kern="1200" cap="none" spc="15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SEMÂNTICA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PROF.</a:t>
            </a:r>
            <a:r>
              <a:rPr kumimoji="0" sz="1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LEANDRO</a:t>
            </a:r>
            <a:r>
              <a:rPr kumimoji="0" sz="1600" b="1" i="0" u="none" strike="noStrike" kern="1200" cap="none" spc="14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66271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1554861" y="2743200"/>
            <a:ext cx="63023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Introdução</a:t>
            </a:r>
            <a:r>
              <a:rPr spc="130" dirty="0"/>
              <a:t> </a:t>
            </a:r>
            <a:r>
              <a:rPr dirty="0"/>
              <a:t>à</a:t>
            </a:r>
            <a:r>
              <a:rPr spc="80" dirty="0"/>
              <a:t> </a:t>
            </a:r>
            <a:r>
              <a:rPr spc="25" dirty="0"/>
              <a:t>web</a:t>
            </a:r>
            <a:r>
              <a:rPr spc="85" dirty="0"/>
              <a:t> </a:t>
            </a:r>
            <a:r>
              <a:rPr spc="35" dirty="0"/>
              <a:t>semântica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54861" y="3885438"/>
            <a:ext cx="3072765" cy="903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4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Í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229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5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1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1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1" i="0" u="none" strike="noStrike" kern="1200" cap="none" spc="-4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1" i="0" u="none" strike="noStrike" kern="1200" cap="none" spc="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1" i="0" u="none" strike="noStrike" kern="1200" cap="none" spc="-15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OG</a:t>
            </a:r>
            <a:r>
              <a:rPr kumimoji="0" sz="1600" b="1" i="0" u="none" strike="noStrike" kern="1200" cap="none" spc="-4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2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4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</a:t>
            </a:r>
            <a:r>
              <a:rPr kumimoji="0" sz="1600" b="1" i="0" u="none" strike="noStrike" kern="1200" cap="none" spc="-229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5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ESS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36574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23660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Nesta</a:t>
            </a:r>
            <a:r>
              <a:rPr spc="25" dirty="0"/>
              <a:t> 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259025"/>
            <a:ext cx="4637405" cy="2084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Conceito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ontologia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Objetivo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ontologia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Ferramentas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auxiliam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ontologia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Desafios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ontologia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2885033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49447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Conceito</a:t>
            </a:r>
            <a:r>
              <a:rPr spc="100" dirty="0"/>
              <a:t> </a:t>
            </a:r>
            <a:r>
              <a:rPr spc="15" dirty="0"/>
              <a:t>de</a:t>
            </a:r>
            <a:r>
              <a:rPr spc="85" dirty="0"/>
              <a:t> </a:t>
            </a:r>
            <a:r>
              <a:rPr spc="30" dirty="0"/>
              <a:t>ontologia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106859"/>
            <a:ext cx="6405880" cy="2896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5715" lvl="0" indent="-364490" algn="just" defTabSz="914400" rtl="0" eaLnBrk="1" fontAlgn="auto" latinLnBrk="0" hangingPunct="1">
              <a:lnSpc>
                <a:spcPct val="15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Dentro da Ciência da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Computação, ontologia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modelo</a:t>
            </a:r>
            <a:r>
              <a:rPr kumimoji="0" sz="2000" b="0" i="0" u="none" strike="noStrike" kern="1200" cap="none" spc="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5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5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representa</a:t>
            </a:r>
            <a:r>
              <a:rPr kumimoji="0" sz="2000" b="0" i="0" u="none" strike="noStrike" kern="1200" cap="none" spc="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5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conjunto</a:t>
            </a:r>
            <a:r>
              <a:rPr kumimoji="0" sz="2000" b="0" i="0" u="none" strike="noStrike" kern="1200" cap="none" spc="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</a:t>
            </a:r>
            <a:r>
              <a:rPr kumimoji="0" sz="2000" b="0" i="0" u="none" strike="noStrike" kern="1200" cap="none" spc="-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conteúdos em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determinado campo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domínio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eles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relacionam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just" defTabSz="914400" rtl="0" eaLnBrk="1" fontAlgn="auto" latinLnBrk="0" hangingPunct="1">
              <a:lnSpc>
                <a:spcPct val="150000"/>
              </a:lnSpc>
              <a:spcBef>
                <a:spcPts val="994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 uma ideia 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 conceito muito utilizado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campo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da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Inteligência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Artificial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1620597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49447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Conceito</a:t>
            </a:r>
            <a:r>
              <a:rPr spc="100" dirty="0"/>
              <a:t> </a:t>
            </a:r>
            <a:r>
              <a:rPr spc="15" dirty="0"/>
              <a:t>de</a:t>
            </a:r>
            <a:r>
              <a:rPr spc="85" dirty="0"/>
              <a:t> </a:t>
            </a:r>
            <a:r>
              <a:rPr spc="30" dirty="0"/>
              <a:t>ontologia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27047" y="1860804"/>
            <a:ext cx="6396990" cy="4997450"/>
            <a:chOff x="1527047" y="1860804"/>
            <a:chExt cx="6396990" cy="49974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7047" y="5995419"/>
              <a:ext cx="6396989" cy="86257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2287" y="1860804"/>
              <a:ext cx="6368795" cy="4145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31499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494474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Conceito</a:t>
            </a:r>
            <a:r>
              <a:rPr spc="100" dirty="0"/>
              <a:t> </a:t>
            </a:r>
            <a:r>
              <a:rPr spc="15" dirty="0"/>
              <a:t>de</a:t>
            </a:r>
            <a:r>
              <a:rPr spc="85" dirty="0"/>
              <a:t> </a:t>
            </a:r>
            <a:r>
              <a:rPr spc="30" dirty="0"/>
              <a:t>ontologia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106859"/>
            <a:ext cx="6406515" cy="2896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5080" lvl="0" indent="-364490" algn="just" defTabSz="914400" rtl="0" eaLnBrk="1" fontAlgn="auto" latinLnBrk="0" hangingPunct="1">
              <a:lnSpc>
                <a:spcPct val="15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Ela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analisa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indivíduos,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suas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classes,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tipos, </a:t>
            </a:r>
            <a:r>
              <a:rPr kumimoji="0" sz="2000" b="0" i="0" u="none" strike="noStrike" kern="1200" cap="none" spc="-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conjuntos,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coleções,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propriedades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atributos,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principalmente,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forma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relacionam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715" lvl="0" indent="-364490" algn="just" defTabSz="914400" rtl="0" eaLnBrk="1" fontAlgn="auto" latinLnBrk="0" hangingPunct="1">
              <a:lnSpc>
                <a:spcPct val="150000"/>
              </a:lnSpc>
              <a:spcBef>
                <a:spcPts val="994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Web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Semântica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páginas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são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ligadas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pelas </a:t>
            </a:r>
            <a:r>
              <a:rPr kumimoji="0" sz="2000" b="0" i="0" u="none" strike="noStrike" kern="1200" cap="none" spc="-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ontologias: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assim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consegue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conexões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lógicas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entre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elementos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pesquisas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054177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24377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Introdução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106859"/>
            <a:ext cx="8361045" cy="2439670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Estamos</a:t>
            </a:r>
            <a:r>
              <a:rPr kumimoji="0" sz="2000" b="0" i="0" u="none" strike="noStrike" kern="1200" cap="none" spc="30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vivenciando</a:t>
            </a:r>
            <a:r>
              <a:rPr kumimoji="0" sz="2000" b="0" i="0" u="none" strike="noStrike" kern="1200" cap="none" spc="30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28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crescente</a:t>
            </a:r>
            <a:r>
              <a:rPr kumimoji="0" sz="2000" b="0" i="0" u="none" strike="noStrike" kern="1200" cap="none" spc="29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evolução</a:t>
            </a:r>
            <a:r>
              <a:rPr kumimoji="0" sz="2000" b="0" i="0" u="none" strike="noStrike" kern="1200" cap="none" spc="30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dos</a:t>
            </a:r>
            <a:r>
              <a:rPr kumimoji="0" sz="2000" b="0" i="0" u="none" strike="noStrike" kern="1200" cap="none" spc="28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30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</a:t>
            </a:r>
            <a:r>
              <a:rPr kumimoji="0" sz="2000" b="0" i="0" u="none" strike="noStrike" kern="1200" cap="none" spc="28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mundo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inteiro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715" lvl="0" indent="-364490" algn="just" defTabSz="914400" rtl="0" eaLnBrk="1" fontAlgn="auto" latinLnBrk="0" hangingPunct="1">
              <a:lnSpc>
                <a:spcPct val="150000"/>
              </a:lnSpc>
              <a:spcBef>
                <a:spcPts val="994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são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produzidos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regularmente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através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de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cliques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anúncios,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comportamentos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mídias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sociais,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compartilhamentos,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viagens,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transações,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conteúdo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streaming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0686274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48164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0" dirty="0"/>
              <a:t>Objetivo</a:t>
            </a:r>
            <a:r>
              <a:rPr spc="120" dirty="0"/>
              <a:t> </a:t>
            </a:r>
            <a:r>
              <a:rPr spc="15" dirty="0"/>
              <a:t>da</a:t>
            </a:r>
            <a:r>
              <a:rPr spc="90" dirty="0"/>
              <a:t> </a:t>
            </a:r>
            <a:r>
              <a:rPr spc="30" dirty="0"/>
              <a:t>ontologia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259025"/>
            <a:ext cx="6405245" cy="20847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Organizar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conteúdos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Aperfeiçoar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buscas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Construir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bases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conhecimento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Padronizar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vocabulários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determinados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domínios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2354831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7472" y="688594"/>
            <a:ext cx="621474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0665" marR="5080" indent="-228600">
              <a:lnSpc>
                <a:spcPts val="3890"/>
              </a:lnSpc>
              <a:spcBef>
                <a:spcPts val="585"/>
              </a:spcBef>
            </a:pPr>
            <a:r>
              <a:rPr spc="35" dirty="0"/>
              <a:t>Ferramentas</a:t>
            </a:r>
            <a:r>
              <a:rPr spc="114" dirty="0"/>
              <a:t> </a:t>
            </a:r>
            <a:r>
              <a:rPr spc="20" dirty="0"/>
              <a:t>que</a:t>
            </a:r>
            <a:r>
              <a:rPr spc="114" dirty="0"/>
              <a:t> </a:t>
            </a:r>
            <a:r>
              <a:rPr spc="30" dirty="0"/>
              <a:t>auxiliam</a:t>
            </a:r>
            <a:r>
              <a:rPr spc="235" dirty="0"/>
              <a:t> </a:t>
            </a:r>
            <a:r>
              <a:rPr spc="-5" dirty="0"/>
              <a:t>a </a:t>
            </a:r>
            <a:r>
              <a:rPr spc="-985" dirty="0"/>
              <a:t> </a:t>
            </a:r>
            <a:r>
              <a:rPr spc="30" dirty="0"/>
              <a:t>ontologia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259025"/>
            <a:ext cx="5320030" cy="1500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Processamento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probabilístico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linguagem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RDF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HTML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2093819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7472" y="688594"/>
            <a:ext cx="621474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0665" marR="5080" indent="-228600">
              <a:lnSpc>
                <a:spcPts val="3890"/>
              </a:lnSpc>
              <a:spcBef>
                <a:spcPts val="585"/>
              </a:spcBef>
            </a:pPr>
            <a:r>
              <a:rPr spc="35" dirty="0"/>
              <a:t>Ferramentas</a:t>
            </a:r>
            <a:r>
              <a:rPr spc="114" dirty="0"/>
              <a:t> </a:t>
            </a:r>
            <a:r>
              <a:rPr spc="20" dirty="0"/>
              <a:t>que</a:t>
            </a:r>
            <a:r>
              <a:rPr spc="114" dirty="0"/>
              <a:t> </a:t>
            </a:r>
            <a:r>
              <a:rPr spc="30" dirty="0"/>
              <a:t>auxiliam</a:t>
            </a:r>
            <a:r>
              <a:rPr spc="235" dirty="0"/>
              <a:t> </a:t>
            </a:r>
            <a:r>
              <a:rPr spc="-5" dirty="0"/>
              <a:t>a </a:t>
            </a:r>
            <a:r>
              <a:rPr spc="-985" dirty="0"/>
              <a:t> </a:t>
            </a:r>
            <a:r>
              <a:rPr spc="30" dirty="0"/>
              <a:t>ontologia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259025"/>
            <a:ext cx="7011034" cy="3329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94385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Processamento</a:t>
            </a:r>
            <a:r>
              <a:rPr kumimoji="0" sz="2000" b="1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probabilístico</a:t>
            </a:r>
            <a:r>
              <a:rPr kumimoji="0" sz="2000" b="1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</a:t>
            </a:r>
            <a:r>
              <a:rPr kumimoji="0" sz="2000" b="1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linguagem: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6555" marR="5080" lvl="0" indent="-36449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Analisa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correlaciona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diversos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termos</a:t>
            </a:r>
            <a:r>
              <a:rPr kumimoji="0" sz="2000" b="0" i="0" u="none" strike="noStrike" kern="1200" cap="none" spc="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das</a:t>
            </a:r>
            <a:r>
              <a:rPr kumimoji="0" sz="2000" b="0" i="0" u="none" strike="noStrike" kern="1200" cap="none" spc="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pesquisas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para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obter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entender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lógica,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conceito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2000" b="0" i="0" u="none" strike="noStrike" kern="1200" cap="none" spc="5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está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sendo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dito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just" defTabSz="914400" rtl="0" eaLnBrk="1" fontAlgn="auto" latinLnBrk="0" hangingPunct="1">
              <a:lnSpc>
                <a:spcPct val="150100"/>
              </a:lnSpc>
              <a:spcBef>
                <a:spcPts val="10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Exemplo: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pesquisarmos 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“Voos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Azul”,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processamento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ligará a solicitação à companhia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aérea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não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itens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arte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cultura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6247540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7472" y="688594"/>
            <a:ext cx="621474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0665" marR="5080" indent="-228600">
              <a:lnSpc>
                <a:spcPts val="3890"/>
              </a:lnSpc>
              <a:spcBef>
                <a:spcPts val="585"/>
              </a:spcBef>
            </a:pPr>
            <a:r>
              <a:rPr spc="35" dirty="0"/>
              <a:t>Ferramentas</a:t>
            </a:r>
            <a:r>
              <a:rPr spc="114" dirty="0"/>
              <a:t> </a:t>
            </a:r>
            <a:r>
              <a:rPr spc="20" dirty="0"/>
              <a:t>que</a:t>
            </a:r>
            <a:r>
              <a:rPr spc="114" dirty="0"/>
              <a:t> </a:t>
            </a:r>
            <a:r>
              <a:rPr spc="30" dirty="0"/>
              <a:t>auxiliam</a:t>
            </a:r>
            <a:r>
              <a:rPr spc="235" dirty="0"/>
              <a:t> </a:t>
            </a:r>
            <a:r>
              <a:rPr spc="-5" dirty="0"/>
              <a:t>a </a:t>
            </a:r>
            <a:r>
              <a:rPr spc="-985" dirty="0"/>
              <a:t> </a:t>
            </a:r>
            <a:r>
              <a:rPr spc="30" dirty="0"/>
              <a:t>ontologia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259025"/>
            <a:ext cx="7288530" cy="2999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RDF</a:t>
            </a:r>
            <a:r>
              <a:rPr kumimoji="0" sz="2000" b="1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2000" b="1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Resource</a:t>
            </a:r>
            <a:r>
              <a:rPr kumimoji="0" sz="2000" b="1" i="1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Description</a:t>
            </a:r>
            <a:r>
              <a:rPr kumimoji="0" sz="2000" b="1" i="1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Framework)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6555" marR="6350" lvl="0" indent="-36449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  <a:tab pos="1880870" algn="l"/>
                <a:tab pos="3061970" algn="l"/>
                <a:tab pos="3816350" algn="l"/>
                <a:tab pos="5361940" algn="l"/>
                <a:tab pos="699325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Lingua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	utili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z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	p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	re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	inf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ações	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 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internet,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sejam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arquivos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metadados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l" defTabSz="914400" rtl="0" eaLnBrk="1" fontAlgn="auto" latinLnBrk="0" hangingPunct="1">
              <a:lnSpc>
                <a:spcPct val="150000"/>
              </a:lnSpc>
              <a:spcBef>
                <a:spcPts val="10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Cria</a:t>
            </a:r>
            <a:r>
              <a:rPr kumimoji="0" sz="2000" b="0" i="0" u="none" strike="noStrike" kern="1200" cap="none" spc="20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19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banco</a:t>
            </a:r>
            <a:r>
              <a:rPr kumimoji="0" sz="2000" b="0" i="0" u="none" strike="noStrike" kern="1200" cap="none" spc="204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204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informações</a:t>
            </a:r>
            <a:r>
              <a:rPr kumimoji="0" sz="2000" b="0" i="0" u="none" strike="noStrike" kern="1200" cap="none" spc="2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204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representa</a:t>
            </a:r>
            <a:r>
              <a:rPr kumimoji="0" sz="2000" b="0" i="0" u="none" strike="noStrike" kern="1200" cap="none" spc="2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19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conjunto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conhecimentos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composto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pelos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recursos,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propriedades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indicações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0623420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7472" y="688594"/>
            <a:ext cx="621474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0665" marR="5080" indent="-228600">
              <a:lnSpc>
                <a:spcPts val="3890"/>
              </a:lnSpc>
              <a:spcBef>
                <a:spcPts val="585"/>
              </a:spcBef>
            </a:pPr>
            <a:r>
              <a:rPr spc="35" dirty="0"/>
              <a:t>Ferramentas</a:t>
            </a:r>
            <a:r>
              <a:rPr spc="114" dirty="0"/>
              <a:t> </a:t>
            </a:r>
            <a:r>
              <a:rPr spc="20" dirty="0"/>
              <a:t>que</a:t>
            </a:r>
            <a:r>
              <a:rPr spc="114" dirty="0"/>
              <a:t> </a:t>
            </a:r>
            <a:r>
              <a:rPr spc="30" dirty="0"/>
              <a:t>auxiliam</a:t>
            </a:r>
            <a:r>
              <a:rPr spc="235" dirty="0"/>
              <a:t> </a:t>
            </a:r>
            <a:r>
              <a:rPr spc="-5" dirty="0"/>
              <a:t>a </a:t>
            </a:r>
            <a:r>
              <a:rPr spc="-985" dirty="0"/>
              <a:t> </a:t>
            </a:r>
            <a:r>
              <a:rPr spc="30" dirty="0"/>
              <a:t>ontologia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259025"/>
            <a:ext cx="6755765" cy="34563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RDF</a:t>
            </a:r>
            <a:r>
              <a:rPr kumimoji="0" sz="2000" b="1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2000" b="1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Resource</a:t>
            </a:r>
            <a:r>
              <a:rPr kumimoji="0" sz="2000" b="1" i="1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Description</a:t>
            </a:r>
            <a:r>
              <a:rPr kumimoji="0" sz="2000" b="1" i="1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Framework)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6555" marR="5080" lvl="0" indent="-364490" algn="just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Recurso: É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tudo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possui URL,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seja, pode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 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encontrado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internet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715" lvl="0" indent="-364490" algn="just" defTabSz="914400" rtl="0" eaLnBrk="1" fontAlgn="auto" latinLnBrk="0" hangingPunct="1">
              <a:lnSpc>
                <a:spcPct val="150000"/>
              </a:lnSpc>
              <a:spcBef>
                <a:spcPts val="10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Propriedade: Armazena esse recurso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tem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 nome </a:t>
            </a:r>
            <a:r>
              <a:rPr kumimoji="0" sz="2000" b="0" i="0" u="none" strike="noStrike" kern="1200" cap="none" spc="-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específico.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Por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exemplo? Aquilo que você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tem, aquilo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que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você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é,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aquilo que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você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faz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possui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Indicação: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une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dois,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criando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valor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97371719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17472" y="688594"/>
            <a:ext cx="621474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0665" marR="5080" lvl="0" indent="-228600" algn="l" defTabSz="914400" rtl="0" eaLnBrk="1" fontAlgn="auto" latinLnBrk="0" hangingPunct="1">
              <a:lnSpc>
                <a:spcPts val="3890"/>
              </a:lnSpc>
              <a:spcBef>
                <a:spcPts val="5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3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Ferramentas</a:t>
            </a:r>
            <a:r>
              <a:rPr kumimoji="0" sz="3600" b="1" i="0" u="none" strike="noStrike" kern="1200" cap="none" spc="11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que</a:t>
            </a:r>
            <a:r>
              <a:rPr kumimoji="0" sz="3600" b="1" i="0" u="none" strike="noStrike" kern="1200" cap="none" spc="11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auxiliam</a:t>
            </a:r>
            <a:r>
              <a:rPr kumimoji="0" sz="3600" b="1" i="0" u="none" strike="noStrike" kern="1200" cap="none" spc="23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</a:t>
            </a:r>
            <a:r>
              <a:rPr kumimoji="0" sz="3600" b="1" i="0" u="none" strike="noStrike" kern="1200" cap="none" spc="-9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ontologia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5394" y="2188845"/>
            <a:ext cx="484314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RDF</a:t>
            </a:r>
            <a:r>
              <a:rPr kumimoji="0" sz="2000" b="1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(</a:t>
            </a:r>
            <a:r>
              <a:rPr kumimoji="0" sz="2000" b="1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Resource</a:t>
            </a:r>
            <a:r>
              <a:rPr kumimoji="0" sz="2000" b="1" i="1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Description</a:t>
            </a:r>
            <a:r>
              <a:rPr kumimoji="0" sz="2000" b="1" i="1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Framework)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94460" y="2744723"/>
            <a:ext cx="5749290" cy="411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5350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7472" y="688594"/>
            <a:ext cx="621474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0665" marR="5080" indent="-228600">
              <a:lnSpc>
                <a:spcPts val="3890"/>
              </a:lnSpc>
              <a:spcBef>
                <a:spcPts val="585"/>
              </a:spcBef>
            </a:pPr>
            <a:r>
              <a:rPr spc="35" dirty="0"/>
              <a:t>Ferramentas</a:t>
            </a:r>
            <a:r>
              <a:rPr spc="114" dirty="0"/>
              <a:t> </a:t>
            </a:r>
            <a:r>
              <a:rPr spc="20" dirty="0"/>
              <a:t>que</a:t>
            </a:r>
            <a:r>
              <a:rPr spc="114" dirty="0"/>
              <a:t> </a:t>
            </a:r>
            <a:r>
              <a:rPr spc="30" dirty="0"/>
              <a:t>auxiliam</a:t>
            </a:r>
            <a:r>
              <a:rPr spc="235" dirty="0"/>
              <a:t> </a:t>
            </a:r>
            <a:r>
              <a:rPr spc="-5" dirty="0"/>
              <a:t>a </a:t>
            </a:r>
            <a:r>
              <a:rPr spc="-985" dirty="0"/>
              <a:t> </a:t>
            </a:r>
            <a:r>
              <a:rPr spc="30" dirty="0"/>
              <a:t>ontologia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0312" y="2259025"/>
            <a:ext cx="6513830" cy="1500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5265" marR="0" lvl="0" indent="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HTML</a:t>
            </a:r>
            <a:r>
              <a:rPr kumimoji="0" sz="2000" b="1" i="0" u="none" strike="noStrike" kern="1200" cap="none" spc="-6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–</a:t>
            </a:r>
            <a:r>
              <a:rPr kumimoji="0" sz="2000" b="1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Linguagem</a:t>
            </a:r>
            <a:r>
              <a:rPr kumimoji="0" sz="2000" b="1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das</a:t>
            </a:r>
            <a:r>
              <a:rPr kumimoji="0" sz="2000" b="1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Tags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tags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são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usadas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confecção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páginas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1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Auxilia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encontrar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resultado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mais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úteis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relevantes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9103" y="4230623"/>
            <a:ext cx="3527298" cy="26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703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7472" y="688594"/>
            <a:ext cx="621474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40665" marR="5080" indent="-228600">
              <a:lnSpc>
                <a:spcPts val="3890"/>
              </a:lnSpc>
              <a:spcBef>
                <a:spcPts val="585"/>
              </a:spcBef>
            </a:pPr>
            <a:r>
              <a:rPr spc="35" dirty="0"/>
              <a:t>Ferramentas</a:t>
            </a:r>
            <a:r>
              <a:rPr spc="114" dirty="0"/>
              <a:t> </a:t>
            </a:r>
            <a:r>
              <a:rPr spc="20" dirty="0"/>
              <a:t>que</a:t>
            </a:r>
            <a:r>
              <a:rPr spc="114" dirty="0"/>
              <a:t> </a:t>
            </a:r>
            <a:r>
              <a:rPr spc="30" dirty="0"/>
              <a:t>auxiliam</a:t>
            </a:r>
            <a:r>
              <a:rPr spc="235" dirty="0"/>
              <a:t> </a:t>
            </a:r>
            <a:r>
              <a:rPr spc="-5" dirty="0"/>
              <a:t>a </a:t>
            </a:r>
            <a:r>
              <a:rPr spc="-985" dirty="0"/>
              <a:t> </a:t>
            </a:r>
            <a:r>
              <a:rPr spc="30" dirty="0"/>
              <a:t>ontologia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04722" y="2302001"/>
            <a:ext cx="8062595" cy="33293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HTML</a:t>
            </a:r>
            <a:r>
              <a:rPr kumimoji="0" sz="2000" b="1" i="0" u="none" strike="noStrike" kern="1200" cap="none" spc="-6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–</a:t>
            </a:r>
            <a:r>
              <a:rPr kumimoji="0" sz="2000" b="1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Linguagem</a:t>
            </a:r>
            <a:r>
              <a:rPr kumimoji="0" sz="2000" b="1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das</a:t>
            </a:r>
            <a:r>
              <a:rPr kumimoji="0" sz="2000" b="1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000" b="1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Tags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376555" marR="5080" lvl="0" indent="-364490" algn="just" defTabSz="914400" rtl="0" eaLnBrk="1" fontAlgn="auto" latinLnBrk="0" hangingPunct="1">
              <a:lnSpc>
                <a:spcPct val="150000"/>
              </a:lnSpc>
              <a:spcBef>
                <a:spcPts val="994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exemplo,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comum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padrão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de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utilizar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tag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H1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 </a:t>
            </a:r>
            <a:r>
              <a:rPr kumimoji="0" sz="2000" b="0" i="0" u="none" strike="noStrike" kern="1200" cap="none" spc="-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destacar termos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 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tag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 para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parágrafos.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momento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busca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isso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poderá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 utilizado como um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filtro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/ selecionador do que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pode </a:t>
            </a:r>
            <a:r>
              <a:rPr kumimoji="0" sz="2000" b="0" i="0" u="none" strike="noStrike" kern="1200" cap="none" spc="-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mais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importante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715" lvl="0" indent="-364490" algn="just" defTabSz="914400" rtl="0" eaLnBrk="1" fontAlgn="auto" latinLnBrk="0" hangingPunct="1">
              <a:lnSpc>
                <a:spcPct val="150000"/>
              </a:lnSpc>
              <a:spcBef>
                <a:spcPts val="10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tags,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quando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padronizadas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ajudam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rastreamento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informações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dentro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páginas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8129543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46335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Desafio</a:t>
            </a:r>
            <a:r>
              <a:rPr spc="90" dirty="0"/>
              <a:t> </a:t>
            </a:r>
            <a:r>
              <a:rPr spc="15" dirty="0"/>
              <a:t>da</a:t>
            </a:r>
            <a:r>
              <a:rPr spc="80" dirty="0"/>
              <a:t> </a:t>
            </a:r>
            <a:r>
              <a:rPr spc="30" dirty="0"/>
              <a:t>ontologia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106859"/>
            <a:ext cx="7594600" cy="302450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Essas</a:t>
            </a:r>
            <a:r>
              <a:rPr kumimoji="0" sz="2000" b="0" i="0" u="none" strike="noStrike" kern="1200" cap="none" spc="1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conexões</a:t>
            </a:r>
            <a:r>
              <a:rPr kumimoji="0" sz="2000" b="0" i="0" u="none" strike="noStrike" kern="1200" cap="none" spc="1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lógicas</a:t>
            </a:r>
            <a:r>
              <a:rPr kumimoji="0" sz="2000" b="0" i="0" u="none" strike="noStrike" kern="1200" cap="none" spc="1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entre</a:t>
            </a:r>
            <a:r>
              <a:rPr kumimoji="0" sz="2000" b="0" i="0" u="none" strike="noStrike" kern="1200" cap="none" spc="1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1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elementos</a:t>
            </a:r>
            <a:r>
              <a:rPr kumimoji="0" sz="2000" b="0" i="0" u="none" strike="noStrike" kern="1200" cap="none" spc="114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das</a:t>
            </a:r>
            <a:r>
              <a:rPr kumimoji="0" sz="2000" b="0" i="0" u="none" strike="noStrike" kern="1200" cap="none" spc="1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pesquisas</a:t>
            </a:r>
            <a:r>
              <a:rPr kumimoji="0" sz="2000" b="0" i="0" u="none" strike="noStrike" kern="1200" cap="none" spc="1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114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grande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desafio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ontologia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Pode</a:t>
            </a:r>
            <a:r>
              <a:rPr kumimoji="0" sz="2000" b="0" i="0" u="none" strike="noStrike" kern="1200" cap="none" spc="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</a:t>
            </a:r>
            <a:r>
              <a:rPr kumimoji="0" sz="2000" b="0" i="0" u="none" strike="noStrike" kern="1200" cap="none" spc="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realizado</a:t>
            </a:r>
            <a:r>
              <a:rPr kumimoji="0" sz="2000" b="0" i="0" u="none" strike="noStrike" kern="1200" cap="none" spc="6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manualmente,</a:t>
            </a:r>
            <a:r>
              <a:rPr kumimoji="0" sz="2000" b="0" i="0" u="none" strike="noStrike" kern="1200" cap="none" spc="6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porém</a:t>
            </a:r>
            <a:r>
              <a:rPr kumimoji="0" sz="2000" b="0" i="0" u="none" strike="noStrike" kern="1200" cap="none" spc="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seria</a:t>
            </a:r>
            <a:r>
              <a:rPr kumimoji="0" sz="2000" b="0" i="0" u="none" strike="noStrike" kern="1200" cap="none" spc="6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muito</a:t>
            </a:r>
            <a:r>
              <a:rPr kumimoji="0" sz="2000" b="0" i="0" u="none" strike="noStrike" kern="1200" cap="none" spc="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trabalhoso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alto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custo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6350" lvl="0" indent="-364490" algn="l" defTabSz="914400" rtl="0" eaLnBrk="1" fontAlgn="auto" latinLnBrk="0" hangingPunct="1">
              <a:lnSpc>
                <a:spcPct val="150000"/>
              </a:lnSpc>
              <a:spcBef>
                <a:spcPts val="10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Poderíamos</a:t>
            </a:r>
            <a:r>
              <a:rPr kumimoji="0" sz="2000" b="0" i="0" u="none" strike="noStrike" kern="1200" cap="none" spc="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utilizar</a:t>
            </a:r>
            <a:r>
              <a:rPr kumimoji="0" sz="2000" b="0" i="0" u="none" strike="noStrike" kern="1200" cap="none" spc="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recurso</a:t>
            </a:r>
            <a:r>
              <a:rPr kumimoji="0" sz="2000" b="0" i="0" u="none" strike="noStrike" kern="1200" cap="none" spc="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HTML,</a:t>
            </a: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já</a:t>
            </a:r>
            <a:r>
              <a:rPr kumimoji="0" sz="2000" b="0" i="0" u="none" strike="noStrike" kern="1200" cap="none" spc="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existente,</a:t>
            </a:r>
            <a:r>
              <a:rPr kumimoji="0" sz="2000" b="0" i="0" u="none" strike="noStrike" kern="1200" cap="none" spc="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desde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mesmo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fosse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padronizado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execução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2209226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24079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/>
              <a:t>C</a:t>
            </a:r>
            <a:r>
              <a:rPr spc="35" dirty="0"/>
              <a:t>on</a:t>
            </a:r>
            <a:r>
              <a:rPr spc="45" dirty="0"/>
              <a:t>c</a:t>
            </a:r>
            <a:r>
              <a:rPr spc="35" dirty="0"/>
              <a:t>lu</a:t>
            </a:r>
            <a:r>
              <a:rPr spc="45" dirty="0"/>
              <a:t>sã</a:t>
            </a:r>
            <a:r>
              <a:rPr dirty="0"/>
              <a:t>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106859"/>
            <a:ext cx="7594600" cy="941069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  <a:tab pos="1635125" algn="l"/>
                <a:tab pos="3938270" algn="l"/>
                <a:tab pos="5011420" algn="l"/>
                <a:tab pos="5281295" algn="l"/>
                <a:tab pos="5676265" algn="l"/>
                <a:tab pos="715772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Concei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	de </a:t>
            </a:r>
            <a:r>
              <a:rPr kumimoji="0" sz="2000" b="0" i="0" u="none" strike="noStrike" kern="1200" cap="none" spc="-114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ontol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gia, </a:t>
            </a:r>
            <a:r>
              <a:rPr kumimoji="0" sz="2000" b="0" i="0" u="none" strike="noStrike" kern="1200" cap="none" spc="-1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eus	d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safi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	e	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	f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ra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ent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	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auxiliam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636574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44729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Conceitos</a:t>
            </a:r>
            <a:r>
              <a:rPr spc="105" dirty="0"/>
              <a:t> </a:t>
            </a:r>
            <a:r>
              <a:rPr spc="15" dirty="0"/>
              <a:t>de</a:t>
            </a:r>
            <a:r>
              <a:rPr spc="60" dirty="0"/>
              <a:t> </a:t>
            </a:r>
            <a:r>
              <a:rPr spc="30" dirty="0"/>
              <a:t>dados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259025"/>
            <a:ext cx="8682355" cy="2541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são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registros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soltos,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aleatórios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sem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qualquer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análise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São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informações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não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tratadas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ainda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não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apresentam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relevância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l" defTabSz="914400" rtl="0" eaLnBrk="1" fontAlgn="auto" latinLnBrk="0" hangingPunct="1">
              <a:lnSpc>
                <a:spcPct val="150100"/>
              </a:lnSpc>
              <a:spcBef>
                <a:spcPts val="10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São</a:t>
            </a:r>
            <a:r>
              <a:rPr kumimoji="0" sz="2000" b="0" i="0" u="none" strike="noStrike" kern="1200" cap="none" spc="3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códigos</a:t>
            </a:r>
            <a:r>
              <a:rPr kumimoji="0" sz="2000" b="0" i="0" u="none" strike="noStrike" kern="1200" cap="none" spc="3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3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isoladamente</a:t>
            </a:r>
            <a:r>
              <a:rPr kumimoji="0" sz="2000" b="0" i="0" u="none" strike="noStrike" kern="1200" cap="none" spc="3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não</a:t>
            </a:r>
            <a:r>
              <a:rPr kumimoji="0" sz="2000" b="0" i="0" u="none" strike="noStrike" kern="1200" cap="none" spc="3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possuem</a:t>
            </a:r>
            <a:r>
              <a:rPr kumimoji="0" sz="2000" b="0" i="0" u="none" strike="noStrike" kern="1200" cap="none" spc="3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nenhum</a:t>
            </a:r>
            <a:r>
              <a:rPr kumimoji="0" sz="2000" b="0" i="0" u="none" strike="noStrike" kern="1200" cap="none" spc="3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significado,</a:t>
            </a:r>
            <a:r>
              <a:rPr kumimoji="0" sz="2000" b="0" i="0" u="none" strike="noStrike" kern="1200" cap="none" spc="3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mas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quando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agrupados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podem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transmitir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informação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13081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Wingdings"/>
                <a:ea typeface="+mn-ea"/>
                <a:cs typeface="Wingdings"/>
              </a:rPr>
              <a:t>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Wingdings"/>
              <a:ea typeface="+mn-ea"/>
              <a:cs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47154828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29387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Próxima</a:t>
            </a:r>
            <a:r>
              <a:rPr spc="50" dirty="0"/>
              <a:t> </a:t>
            </a:r>
            <a:r>
              <a:rPr spc="25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259025"/>
            <a:ext cx="266509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Inteligência</a:t>
            </a:r>
            <a:r>
              <a:rPr kumimoji="0" sz="2000" b="0" i="0" u="none" strike="noStrike" kern="1200" cap="none" spc="-8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Coletiva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9790724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4607" y="3294379"/>
            <a:ext cx="6249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</a:t>
            </a:r>
            <a:r>
              <a:rPr kumimoji="0" sz="3600" b="1" i="0" u="none" strike="noStrike" kern="1200" cap="none" spc="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3600" b="1" i="0" u="none" strike="noStrike" kern="1200" cap="none" spc="8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obtenção</a:t>
            </a:r>
            <a:r>
              <a:rPr kumimoji="0" sz="3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1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3600" b="1" i="0" u="none" strike="noStrike" kern="1200" cap="none" spc="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dados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54607" y="4126229"/>
            <a:ext cx="4391660" cy="699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9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17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7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2.</a:t>
            </a:r>
            <a:r>
              <a:rPr kumimoji="0" sz="1600" b="1" i="0" u="none" strike="noStrike" kern="1200" cap="none" spc="1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INTRODUÇÃO</a:t>
            </a:r>
            <a:r>
              <a:rPr kumimoji="0" sz="1600" b="1" i="0" u="none" strike="noStrike" kern="1200" cap="none" spc="18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À</a:t>
            </a:r>
            <a:r>
              <a:rPr kumimoji="0" sz="1600" b="1" i="0" u="none" strike="noStrike" kern="1200" cap="none" spc="17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1" u="none" strike="noStrike" kern="1200" cap="none" spc="-16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WEB</a:t>
            </a:r>
            <a:r>
              <a:rPr kumimoji="0" sz="1600" b="1" i="1" u="none" strike="noStrike" kern="1200" cap="none" spc="15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SEMÂNTICA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PROF.</a:t>
            </a:r>
            <a:r>
              <a:rPr kumimoji="0" sz="1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LEANDRO</a:t>
            </a:r>
            <a:r>
              <a:rPr kumimoji="0" sz="1600" b="1" i="0" u="none" strike="noStrike" kern="1200" cap="none" spc="14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54637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1554861" y="2743200"/>
            <a:ext cx="630237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Introdução</a:t>
            </a:r>
            <a:r>
              <a:rPr spc="130" dirty="0"/>
              <a:t> </a:t>
            </a:r>
            <a:r>
              <a:rPr dirty="0"/>
              <a:t>à</a:t>
            </a:r>
            <a:r>
              <a:rPr spc="80" dirty="0"/>
              <a:t> </a:t>
            </a:r>
            <a:r>
              <a:rPr spc="25" dirty="0"/>
              <a:t>web</a:t>
            </a:r>
            <a:r>
              <a:rPr spc="85" dirty="0"/>
              <a:t> </a:t>
            </a:r>
            <a:r>
              <a:rPr spc="35" dirty="0"/>
              <a:t>semântica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54861" y="3885438"/>
            <a:ext cx="4192270" cy="903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4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Í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229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5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1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14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  <a:r>
              <a:rPr kumimoji="0" sz="1600" b="1" i="0" u="none" strike="noStrike" kern="1200" cap="none" spc="-4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r>
              <a:rPr kumimoji="0" sz="1600" b="1" i="0" u="none" strike="noStrike" kern="1200" cap="none" spc="2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4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4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Ê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NC</a:t>
            </a:r>
            <a:r>
              <a:rPr kumimoji="0" sz="1600" b="1" i="0" u="none" strike="noStrike" kern="1200" cap="none" spc="-3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2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</a:t>
            </a: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1" i="0" u="none" strike="noStrike" kern="1200" cap="none" spc="-4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1" i="0" u="none" strike="noStrike" kern="1200" cap="none" spc="-24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2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4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</a:t>
            </a:r>
            <a:r>
              <a:rPr kumimoji="0" sz="1600" b="1" i="0" u="none" strike="noStrike" kern="1200" cap="none" spc="-229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5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ESS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30728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23660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Nesta</a:t>
            </a:r>
            <a:r>
              <a:rPr spc="25" dirty="0"/>
              <a:t> 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259025"/>
            <a:ext cx="4133850" cy="1500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Conceito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inteligência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coletiva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Princípios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Exemplos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inteligência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coletiva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5686229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73107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Conceito</a:t>
            </a:r>
            <a:r>
              <a:rPr spc="105" dirty="0"/>
              <a:t> </a:t>
            </a:r>
            <a:r>
              <a:rPr spc="15" dirty="0"/>
              <a:t>de</a:t>
            </a:r>
            <a:r>
              <a:rPr spc="90" dirty="0"/>
              <a:t> </a:t>
            </a:r>
            <a:r>
              <a:rPr spc="35" dirty="0"/>
              <a:t>inteligência</a:t>
            </a:r>
            <a:r>
              <a:rPr spc="135" dirty="0"/>
              <a:t> </a:t>
            </a:r>
            <a:r>
              <a:rPr spc="35" dirty="0"/>
              <a:t>coletiva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3847" y="2054453"/>
            <a:ext cx="7279640" cy="3481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6555" marR="6985" lvl="0" indent="-364490" algn="just" defTabSz="914400" rtl="0" eaLnBrk="1" fontAlgn="auto" latinLnBrk="0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 conceito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Inteligência Coletiva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foi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criada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pelo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filósofo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sociólogo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Pierre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Lèvy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just" defTabSz="914400" rtl="0" eaLnBrk="1" fontAlgn="auto" latinLnBrk="0" hangingPunct="1">
              <a:lnSpc>
                <a:spcPct val="150000"/>
              </a:lnSpc>
              <a:spcBef>
                <a:spcPts val="994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ele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conceito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inteligência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individual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anulado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dentro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internet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715" lvl="0" indent="-364490" algn="just" defTabSz="914400" rtl="0" eaLnBrk="1" fontAlgn="auto" latinLnBrk="0" hangingPunct="1">
              <a:lnSpc>
                <a:spcPct val="150100"/>
              </a:lnSpc>
              <a:spcBef>
                <a:spcPts val="10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Compartilhamento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de ideias,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experiências</a:t>
            </a:r>
            <a:r>
              <a:rPr kumimoji="0" sz="2000" b="0" i="0" u="none" strike="noStrike" kern="1200" cap="none" spc="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conhecimentos </a:t>
            </a:r>
            <a:r>
              <a:rPr kumimoji="0" sz="2000" b="0" i="0" u="none" strike="noStrike" kern="1200" cap="none" spc="-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 fim de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produzir um novo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conhecimento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solucionar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problema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5831673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73107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Conceito</a:t>
            </a:r>
            <a:r>
              <a:rPr spc="105" dirty="0"/>
              <a:t> </a:t>
            </a:r>
            <a:r>
              <a:rPr spc="15" dirty="0"/>
              <a:t>de</a:t>
            </a:r>
            <a:r>
              <a:rPr spc="90" dirty="0"/>
              <a:t> </a:t>
            </a:r>
            <a:r>
              <a:rPr spc="35" dirty="0"/>
              <a:t>inteligência</a:t>
            </a:r>
            <a:r>
              <a:rPr spc="135" dirty="0"/>
              <a:t> </a:t>
            </a:r>
            <a:r>
              <a:rPr spc="35" dirty="0"/>
              <a:t>coletiva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3847" y="2054453"/>
            <a:ext cx="7823834" cy="243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6555" marR="6350" lvl="0" indent="-364490" algn="just" defTabSz="914400" rtl="0" eaLnBrk="1" fontAlgn="auto" latinLnBrk="0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grande objetivo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 que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todos trabalhem,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pensem e se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esforcem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por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objetivo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comum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just" defTabSz="914400" rtl="0" eaLnBrk="1" fontAlgn="auto" latinLnBrk="0" hangingPunct="1">
              <a:lnSpc>
                <a:spcPct val="150000"/>
              </a:lnSpc>
              <a:spcBef>
                <a:spcPts val="994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719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 conecta diretamente aos processos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desenvolvimentos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programas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de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computador,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pois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reúnem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pesquisadores, 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desenvolvedores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público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alcançar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objetivo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1591082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75882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Princípios</a:t>
            </a:r>
            <a:r>
              <a:rPr spc="135" dirty="0"/>
              <a:t> </a:t>
            </a:r>
            <a:r>
              <a:rPr spc="15" dirty="0"/>
              <a:t>da</a:t>
            </a:r>
            <a:r>
              <a:rPr spc="85" dirty="0"/>
              <a:t> </a:t>
            </a:r>
            <a:r>
              <a:rPr spc="35" dirty="0"/>
              <a:t>inteligência</a:t>
            </a:r>
            <a:r>
              <a:rPr spc="215" dirty="0"/>
              <a:t> </a:t>
            </a:r>
            <a:r>
              <a:rPr spc="35" dirty="0"/>
              <a:t>coletiva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3847" y="2054453"/>
            <a:ext cx="7823200" cy="3607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6555" marR="5080" lvl="0" indent="-364490" algn="l" defTabSz="914400" rtl="0" eaLnBrk="1" fontAlgn="auto" latinLnBrk="0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  <a:tab pos="2200910" algn="l"/>
                <a:tab pos="3644265" algn="l"/>
                <a:tab pos="4241800" algn="l"/>
                <a:tab pos="4906645" algn="l"/>
                <a:tab pos="5432425" algn="l"/>
                <a:tab pos="6522084" algn="l"/>
                <a:tab pos="711835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Primeir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men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	reco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cer	que	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	ser	h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mano	tem	alg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  conhecimento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entanto,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nenhum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humano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possui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conhecimento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tudo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  <a:tab pos="824865" algn="l"/>
                <a:tab pos="2330450" algn="l"/>
                <a:tab pos="4105910" algn="l"/>
                <a:tab pos="4807585" algn="l"/>
                <a:tab pos="5638165" algn="l"/>
                <a:tab pos="693356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	nece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sár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	c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pree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der	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ue	cada	i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div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í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duo	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ossuiu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conhecimento</a:t>
            </a:r>
            <a:r>
              <a:rPr kumimoji="0" sz="2000" b="0" i="0" u="none" strike="noStrike" kern="1200" cap="none" spc="-6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sua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particularidades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715" lvl="0" indent="-36449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  <a:tab pos="768350" algn="l"/>
                <a:tab pos="1810385" algn="l"/>
                <a:tab pos="3430904" algn="l"/>
                <a:tab pos="4319905" algn="l"/>
                <a:tab pos="5049520" algn="l"/>
                <a:tab pos="5695950" algn="l"/>
                <a:tab pos="6834505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	pr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ci</a:t>
            </a:r>
            <a:r>
              <a:rPr kumimoji="0" sz="20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	c</a:t>
            </a: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rtilhar	ideias	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ara	que	ob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nha	melh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ria  significativa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através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colaboração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6942205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75177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Exemplos</a:t>
            </a:r>
            <a:r>
              <a:rPr spc="140" dirty="0"/>
              <a:t> </a:t>
            </a:r>
            <a:r>
              <a:rPr spc="15" dirty="0"/>
              <a:t>de</a:t>
            </a:r>
            <a:r>
              <a:rPr spc="80" dirty="0"/>
              <a:t> </a:t>
            </a:r>
            <a:r>
              <a:rPr spc="35" dirty="0"/>
              <a:t>inteligência</a:t>
            </a:r>
            <a:r>
              <a:rPr spc="140" dirty="0"/>
              <a:t> </a:t>
            </a:r>
            <a:r>
              <a:rPr spc="35" dirty="0"/>
              <a:t>coletiva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3847" y="2206244"/>
            <a:ext cx="5074920" cy="38373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Fóruns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debates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Brainstorm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empresas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inovações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Wikipédia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Google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Trabalhos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em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grupo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faculdade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Linux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TripAdvisor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17307" y="2944367"/>
            <a:ext cx="2635935" cy="245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567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24079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/>
              <a:t>C</a:t>
            </a:r>
            <a:r>
              <a:rPr spc="35" dirty="0"/>
              <a:t>on</a:t>
            </a:r>
            <a:r>
              <a:rPr spc="45" dirty="0"/>
              <a:t>c</a:t>
            </a:r>
            <a:r>
              <a:rPr spc="35" dirty="0"/>
              <a:t>lu</a:t>
            </a:r>
            <a:r>
              <a:rPr spc="45" dirty="0"/>
              <a:t>sã</a:t>
            </a:r>
            <a:r>
              <a:rPr dirty="0"/>
              <a:t>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23847" y="2054453"/>
            <a:ext cx="7117080" cy="152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6555" marR="5080" lvl="0" indent="-364490" algn="l" defTabSz="914400" rtl="0" eaLnBrk="1" fontAlgn="auto" latinLnBrk="0" hangingPunct="1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446405" algn="l"/>
                <a:tab pos="447040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Inteligência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coletiva seria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forma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 homem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pensar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compartilhar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seus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conhecimentos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outras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pessoas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Colaborando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crescimento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coletivo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ao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conhecimento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9964170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29387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Próxima</a:t>
            </a:r>
            <a:r>
              <a:rPr spc="50" dirty="0"/>
              <a:t> </a:t>
            </a:r>
            <a:r>
              <a:rPr spc="25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259025"/>
            <a:ext cx="466280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Introdução</a:t>
            </a:r>
            <a:r>
              <a:rPr kumimoji="0" sz="2000" b="0" i="0" u="none" strike="noStrike" kern="1200" cap="none" spc="-6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ao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ambiente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virtual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Python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4101793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44729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Conceitos</a:t>
            </a:r>
            <a:r>
              <a:rPr spc="105" dirty="0"/>
              <a:t> </a:t>
            </a:r>
            <a:r>
              <a:rPr spc="15" dirty="0"/>
              <a:t>de</a:t>
            </a:r>
            <a:r>
              <a:rPr spc="60" dirty="0"/>
              <a:t> </a:t>
            </a:r>
            <a:r>
              <a:rPr spc="30" dirty="0"/>
              <a:t>dados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259025"/>
            <a:ext cx="6261100" cy="2439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são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tudo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aquilo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pode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ser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quantificado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701675" lvl="0" indent="-36449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Exemplos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dados: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imagens,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sons,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textos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 </a:t>
            </a:r>
            <a:r>
              <a:rPr kumimoji="0" sz="2000" b="0" i="0" u="none" strike="noStrike" kern="1200" cap="none" spc="-5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animações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tipos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dados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mais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comuns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são: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821690" marR="0" lvl="1" indent="-352425" algn="l" defTabSz="914400" rtl="0" eaLnBrk="1" fontAlgn="auto" latinLnBrk="0" hangingPunct="1">
              <a:lnSpc>
                <a:spcPct val="100000"/>
              </a:lnSpc>
              <a:spcBef>
                <a:spcPts val="162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"/>
              <a:tabLst>
                <a:tab pos="821690" algn="l"/>
                <a:tab pos="822325" algn="l"/>
              </a:tabLst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Numéricos,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textual,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data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 hora,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bits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762909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54607" y="3294379"/>
            <a:ext cx="6249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</a:t>
            </a:r>
            <a:r>
              <a:rPr kumimoji="0" sz="3600" b="1" i="0" u="none" strike="noStrike" kern="1200" cap="none" spc="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3600" b="1" i="0" u="none" strike="noStrike" kern="1200" cap="none" spc="8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obtenção</a:t>
            </a:r>
            <a:r>
              <a:rPr kumimoji="0" sz="3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1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3600" b="1" i="0" u="none" strike="noStrike" kern="1200" cap="none" spc="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dados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54607" y="4127753"/>
            <a:ext cx="3811270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1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Í</a:t>
            </a:r>
            <a:r>
              <a:rPr kumimoji="0" sz="1600" b="1" i="0" u="none" strike="noStrike" kern="1200" cap="none" spc="-7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600" b="1" i="0" u="none" strike="noStrike" kern="1200" cap="none" spc="-7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229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16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ARAND</a:t>
            </a:r>
            <a:r>
              <a:rPr kumimoji="0" sz="1600" b="1" i="0" u="none" strike="noStrike" kern="1200" cap="none" spc="-229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17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29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9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</a:t>
            </a:r>
            <a:r>
              <a:rPr kumimoji="0" sz="1600" b="1" i="0" u="none" strike="noStrike" kern="1200" cap="none" spc="1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1" i="0" u="none" strike="noStrike" kern="1200" cap="none" spc="-7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PROF.</a:t>
            </a:r>
            <a:r>
              <a:rPr kumimoji="0" sz="1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LEANDRO</a:t>
            </a:r>
            <a:r>
              <a:rPr kumimoji="0" sz="1600" b="1" i="0" u="none" strike="noStrike" kern="1200" cap="none" spc="14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015254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title" idx="4294967295"/>
          </p:nvPr>
        </p:nvSpPr>
        <p:spPr>
          <a:xfrm>
            <a:off x="1554861" y="2667000"/>
            <a:ext cx="52292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Preparando</a:t>
            </a:r>
            <a:r>
              <a:rPr spc="105" dirty="0"/>
              <a:t> </a:t>
            </a:r>
            <a:r>
              <a:rPr dirty="0"/>
              <a:t>o</a:t>
            </a:r>
            <a:r>
              <a:rPr spc="60" dirty="0"/>
              <a:t> </a:t>
            </a:r>
            <a:r>
              <a:rPr spc="35" dirty="0"/>
              <a:t>ambiente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54861" y="3885438"/>
            <a:ext cx="6090920" cy="903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6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0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</a:t>
            </a:r>
            <a:r>
              <a:rPr kumimoji="0" sz="1600" b="1" i="0" u="none" strike="noStrike" kern="1200" cap="none" spc="-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AULA</a:t>
            </a:r>
            <a:r>
              <a:rPr kumimoji="0" sz="1600" b="1" i="0" u="none" strike="noStrike" kern="1200" cap="none" spc="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3.1</a:t>
            </a:r>
            <a:r>
              <a:rPr kumimoji="0" sz="1600" b="1" i="0" u="none" strike="noStrike" kern="1200" cap="none" spc="2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6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INTRODUÇÃO</a:t>
            </a:r>
            <a:r>
              <a:rPr kumimoji="0" sz="1600" b="1" i="0" u="none" strike="noStrike" kern="1200" cap="none" spc="2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AO</a:t>
            </a: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5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AMBIENTE</a:t>
            </a:r>
            <a:r>
              <a:rPr kumimoji="0" sz="1600" b="1" i="0" u="none" strike="noStrike" kern="1200" cap="none" spc="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4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VIRTUAL</a:t>
            </a:r>
            <a:r>
              <a:rPr kumimoji="0" sz="1600" b="1" i="0" u="none" strike="noStrike" kern="1200" cap="none" spc="4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PYTHON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2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4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</a:t>
            </a:r>
            <a:r>
              <a:rPr kumimoji="0" sz="1600" b="1" i="0" u="none" strike="noStrike" kern="1200" cap="none" spc="-229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5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ESS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51195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236601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Nesta</a:t>
            </a:r>
            <a:r>
              <a:rPr spc="25" dirty="0"/>
              <a:t> 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259025"/>
            <a:ext cx="4571365" cy="1500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Introdução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ambiente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virtual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python?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são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utilizados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aplicações?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7298730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24377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Introdução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106859"/>
            <a:ext cx="7316470" cy="3024505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29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aplicativos</a:t>
            </a:r>
            <a:r>
              <a:rPr kumimoji="0" sz="2000" b="0" i="0" u="none" strike="noStrike" kern="1200" cap="none" spc="30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Python</a:t>
            </a:r>
            <a:r>
              <a:rPr kumimoji="0" sz="2000" b="0" i="0" u="none" strike="noStrike" kern="1200" cap="none" spc="27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geralmente</a:t>
            </a:r>
            <a:r>
              <a:rPr kumimoji="0" sz="2000" b="0" i="0" u="none" strike="noStrike" kern="1200" cap="none" spc="28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usam</a:t>
            </a:r>
            <a:r>
              <a:rPr kumimoji="0" sz="2000" b="0" i="0" u="none" strike="noStrike" kern="1200" cap="none" spc="29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pacotes</a:t>
            </a:r>
            <a:r>
              <a:rPr kumimoji="0" sz="2000" b="0" i="0" u="none" strike="noStrike" kern="1200" cap="none" spc="28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</a:t>
            </a:r>
            <a:r>
              <a:rPr kumimoji="0" sz="2000" b="0" i="0" u="none" strike="noStrike" kern="1200" cap="none" spc="27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módulos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não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vêm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como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parte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biblioteca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padrão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Muitas</a:t>
            </a:r>
            <a:r>
              <a:rPr kumimoji="0" sz="2000" b="0" i="0" u="none" strike="noStrike" kern="1200" cap="none" spc="17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das</a:t>
            </a:r>
            <a:r>
              <a:rPr kumimoji="0" sz="2000" b="0" i="0" u="none" strike="noStrike" kern="1200" cap="none" spc="19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vezes,</a:t>
            </a:r>
            <a:r>
              <a:rPr kumimoji="0" sz="2000" b="0" i="0" u="none" strike="noStrike" kern="1200" cap="none" spc="19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19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aplicativos</a:t>
            </a:r>
            <a:r>
              <a:rPr kumimoji="0" sz="2000" b="0" i="0" u="none" strike="noStrike" kern="1200" cap="none" spc="19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necessitam</a:t>
            </a:r>
            <a:r>
              <a:rPr kumimoji="0" sz="2000" b="0" i="0" u="none" strike="noStrike" kern="1200" cap="none" spc="17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18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19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versão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específica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biblioteca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l" defTabSz="914400" rtl="0" eaLnBrk="1" fontAlgn="auto" latinLnBrk="0" hangingPunct="1">
              <a:lnSpc>
                <a:spcPct val="150000"/>
              </a:lnSpc>
              <a:spcBef>
                <a:spcPts val="10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Por</a:t>
            </a:r>
            <a:r>
              <a:rPr kumimoji="0" sz="2000" b="0" i="0" u="none" strike="noStrike" kern="1200" cap="none" spc="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exemplo:</a:t>
            </a:r>
            <a:r>
              <a:rPr kumimoji="0" sz="2000" b="0" i="0" u="none" strike="noStrike" kern="1200" cap="none" spc="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corrigir</a:t>
            </a:r>
            <a:r>
              <a:rPr kumimoji="0" sz="2000" b="0" i="0" u="none" strike="noStrike" kern="1200" cap="none" spc="6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bug</a:t>
            </a:r>
            <a:r>
              <a:rPr kumimoji="0" sz="2000" b="0" i="0" u="none" strike="noStrike" kern="1200" cap="none" spc="6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ou</a:t>
            </a:r>
            <a:r>
              <a:rPr kumimoji="0" sz="2000" b="0" i="0" u="none" strike="noStrike" kern="1200" cap="none" spc="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6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versão</a:t>
            </a:r>
            <a:r>
              <a:rPr kumimoji="0" sz="2000" b="0" i="0" u="none" strike="noStrike" kern="1200" cap="none" spc="6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mais</a:t>
            </a:r>
            <a:r>
              <a:rPr kumimoji="0" sz="2000" b="0" i="0" u="none" strike="noStrike" kern="1200" cap="none" spc="7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atual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possuí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função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não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existia</a:t>
            </a:r>
            <a:r>
              <a:rPr kumimoji="0" sz="2000" b="0" i="0" u="none" strike="noStrike" kern="1200" cap="none" spc="-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versão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anterior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31611650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243776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Introdução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4476" y="2682239"/>
            <a:ext cx="7161276" cy="157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700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666445"/>
            <a:ext cx="5521960" cy="1068705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241300" marR="5080" indent="-228600">
              <a:lnSpc>
                <a:spcPts val="3890"/>
              </a:lnSpc>
              <a:spcBef>
                <a:spcPts val="590"/>
              </a:spcBef>
            </a:pPr>
            <a:r>
              <a:rPr spc="30" dirty="0"/>
              <a:t>Como</a:t>
            </a:r>
            <a:r>
              <a:rPr spc="75" dirty="0"/>
              <a:t> </a:t>
            </a:r>
            <a:r>
              <a:rPr spc="30" dirty="0"/>
              <a:t>são</a:t>
            </a:r>
            <a:r>
              <a:rPr spc="80" dirty="0"/>
              <a:t> </a:t>
            </a:r>
            <a:r>
              <a:rPr spc="35" dirty="0"/>
              <a:t>utilizados</a:t>
            </a:r>
            <a:r>
              <a:rPr spc="120" dirty="0"/>
              <a:t> </a:t>
            </a:r>
            <a:r>
              <a:rPr spc="25" dirty="0"/>
              <a:t>nas </a:t>
            </a:r>
            <a:r>
              <a:rPr spc="-985" dirty="0"/>
              <a:t> </a:t>
            </a:r>
            <a:r>
              <a:rPr spc="35" dirty="0"/>
              <a:t>aplicações?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106859"/>
            <a:ext cx="7484745" cy="941069"/>
          </a:xfrm>
          <a:prstGeom prst="rect">
            <a:avLst/>
          </a:prstGeom>
        </p:spPr>
        <p:txBody>
          <a:bodyPr vert="horz" wrap="square" lIns="0" tIns="1657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ambientes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virtuais</a:t>
            </a:r>
            <a:r>
              <a:rPr kumimoji="0" sz="2000" b="0" i="0" u="none" strike="noStrike" kern="1200" cap="none" spc="-1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são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criados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separadamente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contendo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bibliotecas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necessárias</a:t>
            </a:r>
            <a:r>
              <a:rPr kumimoji="0" sz="2000" b="0" i="0" u="none" strike="noStrike" kern="1200" cap="none" spc="-4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cada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projeto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3688" y="3323844"/>
            <a:ext cx="7816596" cy="278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4599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240792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5" dirty="0"/>
              <a:t>C</a:t>
            </a:r>
            <a:r>
              <a:rPr spc="35" dirty="0"/>
              <a:t>on</a:t>
            </a:r>
            <a:r>
              <a:rPr spc="45" dirty="0"/>
              <a:t>c</a:t>
            </a:r>
            <a:r>
              <a:rPr spc="35" dirty="0"/>
              <a:t>lu</a:t>
            </a:r>
            <a:r>
              <a:rPr spc="45" dirty="0"/>
              <a:t>sã</a:t>
            </a:r>
            <a:r>
              <a:rPr dirty="0"/>
              <a:t>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259025"/>
            <a:ext cx="6512559" cy="9156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que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é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um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ambiente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virtual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python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/>
              <a:defRPr/>
            </a:pPr>
            <a:endParaRPr kumimoji="0" sz="1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1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importância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 criar</a:t>
            </a:r>
            <a:r>
              <a:rPr kumimoji="0" sz="2000" b="0" i="0" u="none" strike="noStrike" kern="1200" cap="none" spc="-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ambientes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virtuais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projetos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190520641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23847" y="913333"/>
            <a:ext cx="293878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Próxima</a:t>
            </a:r>
            <a:r>
              <a:rPr spc="50" dirty="0"/>
              <a:t> </a:t>
            </a:r>
            <a:r>
              <a:rPr spc="25" dirty="0"/>
              <a:t>aula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48613" y="2259025"/>
            <a:ext cx="5045075" cy="1372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6555" marR="0" lvl="0" indent="-36449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Aprender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instalar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virtualenv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  <a:p>
            <a:pPr marL="376555" marR="5080" lvl="0" indent="-36449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282E2F"/>
              </a:buClr>
              <a:buSzTx/>
              <a:buFont typeface="Wingdings"/>
              <a:buChar char=""/>
              <a:tabLst>
                <a:tab pos="376555" algn="l"/>
                <a:tab pos="377190" algn="l"/>
              </a:tabLst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Instalar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as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bibliotecas</a:t>
            </a:r>
            <a:r>
              <a:rPr kumimoji="0" sz="2000" b="0" i="0" u="none" strike="noStrike" kern="1200" cap="none" spc="-3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necessárias</a:t>
            </a:r>
            <a:r>
              <a:rPr kumimoji="0" sz="2000" b="0" i="0" u="none" strike="noStrike" kern="1200" cap="none" spc="-5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para</a:t>
            </a:r>
            <a:r>
              <a:rPr kumimoji="0" sz="2000" b="0" i="0" u="none" strike="noStrike" kern="1200" cap="none" spc="-2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o </a:t>
            </a:r>
            <a:r>
              <a:rPr kumimoji="0" sz="2000" b="0" i="0" u="none" strike="noStrike" kern="1200" cap="none" spc="-54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desenvolvimento</a:t>
            </a:r>
            <a:r>
              <a:rPr kumimoji="0" sz="2000" b="0" i="0" u="none" strike="noStrike" kern="1200" cap="none" spc="-5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das</a:t>
            </a:r>
            <a:r>
              <a:rPr kumimoji="0" sz="2000" b="0" i="0" u="none" strike="noStrike" kern="1200" cap="none" spc="-3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atividades</a:t>
            </a:r>
            <a:r>
              <a:rPr kumimoji="0" sz="2000" b="0" i="0" u="none" strike="noStrike" kern="1200" cap="none" spc="-2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do</a:t>
            </a:r>
            <a:r>
              <a:rPr kumimoji="0" sz="2000" b="0" i="0" u="none" strike="noStrike" kern="1200" cap="none" spc="-15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 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353E40"/>
                </a:solidFill>
                <a:effectLst/>
                <a:uLnTx/>
                <a:uFillTx/>
                <a:latin typeface="Arial MT"/>
                <a:ea typeface="+mn-ea"/>
                <a:cs typeface="Arial MT"/>
              </a:rPr>
              <a:t>curso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MT"/>
              <a:ea typeface="+mn-ea"/>
              <a:cs typeface="Arial MT"/>
            </a:endParaRPr>
          </a:p>
        </p:txBody>
      </p:sp>
    </p:spTree>
    <p:extLst>
      <p:ext uri="{BB962C8B-B14F-4D97-AF65-F5344CB8AC3E}">
        <p14:creationId xmlns:p14="http://schemas.microsoft.com/office/powerpoint/2010/main" val="202664164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554607" y="3294379"/>
            <a:ext cx="62490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1" i="0" u="none" strike="noStrike" kern="1200" cap="none" spc="3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Coleta</a:t>
            </a:r>
            <a:r>
              <a:rPr kumimoji="0" sz="3600" b="1" i="0" u="none" strike="noStrike" kern="1200" cap="none" spc="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-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3600" b="1" i="0" u="none" strike="noStrike" kern="1200" cap="none" spc="8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3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obtenção</a:t>
            </a:r>
            <a:r>
              <a:rPr kumimoji="0" sz="3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1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</a:t>
            </a:r>
            <a:r>
              <a:rPr kumimoji="0" sz="3600" b="1" i="0" u="none" strike="noStrike" kern="1200" cap="none" spc="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3600" b="1" i="0" u="none" strike="noStrike" kern="1200" cap="none" spc="2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dados</a:t>
            </a:r>
            <a:endParaRPr kumimoji="0" sz="3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4607" y="4127753"/>
            <a:ext cx="3811270" cy="698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1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Í</a:t>
            </a:r>
            <a:r>
              <a:rPr kumimoji="0" sz="1600" b="1" i="0" u="none" strike="noStrike" kern="1200" cap="none" spc="-7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U</a:t>
            </a:r>
            <a:r>
              <a:rPr kumimoji="0" sz="1600" b="1" i="0" u="none" strike="noStrike" kern="1200" cap="none" spc="-7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229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16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5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ARAND</a:t>
            </a:r>
            <a:r>
              <a:rPr kumimoji="0" sz="1600" b="1" i="0" u="none" strike="noStrike" kern="1200" cap="none" spc="-229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17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29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9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r>
              <a:rPr kumimoji="0" sz="1600" b="1" i="0" u="none" strike="noStrike" kern="1200" cap="none" spc="-14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</a:t>
            </a:r>
            <a:r>
              <a:rPr kumimoji="0" sz="1600" b="1" i="0" u="none" strike="noStrike" kern="1200" cap="none" spc="1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</a:t>
            </a:r>
            <a:r>
              <a:rPr kumimoji="0" sz="1600" b="1" i="0" u="none" strike="noStrike" kern="1200" cap="none" spc="-7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2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PROF.</a:t>
            </a:r>
            <a:r>
              <a:rPr kumimoji="0" sz="1600" b="1" i="0" u="none" strike="noStrike" kern="1200" cap="none" spc="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14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LEANDRO</a:t>
            </a:r>
            <a:r>
              <a:rPr kumimoji="0" sz="1600" b="1" i="0" u="none" strike="noStrike" kern="1200" cap="none" spc="14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1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LESSA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63940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4861" y="2746070"/>
            <a:ext cx="522795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35" dirty="0"/>
              <a:t>Preparando</a:t>
            </a:r>
            <a:r>
              <a:rPr spc="105" dirty="0"/>
              <a:t> </a:t>
            </a:r>
            <a:r>
              <a:rPr dirty="0"/>
              <a:t>o</a:t>
            </a:r>
            <a:r>
              <a:rPr spc="60" dirty="0"/>
              <a:t> </a:t>
            </a:r>
            <a:r>
              <a:rPr spc="35" dirty="0"/>
              <a:t>ambiente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54861" y="3885438"/>
            <a:ext cx="7065009" cy="903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CAPÍTULO</a:t>
            </a:r>
            <a:r>
              <a:rPr kumimoji="0" sz="1600" b="1" i="0" u="none" strike="noStrike" kern="1200" cap="none" spc="6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0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</a:t>
            </a:r>
            <a:r>
              <a:rPr kumimoji="0" sz="1600" b="1" i="0" u="none" strike="noStrike" kern="1200" cap="none" spc="-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AULA</a:t>
            </a:r>
            <a:r>
              <a:rPr kumimoji="0" sz="1600" b="1" i="0" u="none" strike="noStrike" kern="1200" cap="none" spc="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0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3.1</a:t>
            </a:r>
            <a:r>
              <a:rPr kumimoji="0" sz="1600" b="1" i="0" u="none" strike="noStrike" kern="1200" cap="none" spc="2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6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INSTALAÇÃO</a:t>
            </a:r>
            <a:r>
              <a:rPr kumimoji="0" sz="1600" b="1" i="0" u="none" strike="noStrike" kern="1200" cap="none" spc="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9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2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6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CONFIGURAÇÃO</a:t>
            </a:r>
            <a:r>
              <a:rPr kumimoji="0" sz="1600" b="1" i="0" u="none" strike="noStrike" kern="1200" cap="none" spc="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20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NO</a:t>
            </a:r>
            <a:r>
              <a:rPr kumimoji="0" sz="1600" b="1" i="0" u="none" strike="noStrike" kern="1200" cap="none" spc="-1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5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AMBIENTE</a:t>
            </a:r>
            <a:r>
              <a:rPr kumimoji="0" sz="1600" b="1" i="0" u="none" strike="noStrike" kern="1200" cap="none" spc="6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WINDOWS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</a:t>
            </a:r>
            <a:r>
              <a:rPr kumimoji="0" sz="1600" b="1" i="0" u="none" strike="noStrike" kern="1200" cap="none" spc="-1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-27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</a:t>
            </a:r>
            <a:r>
              <a:rPr kumimoji="0" sz="1600" b="1" i="0" u="none" strike="noStrike" kern="1200" cap="none" spc="-8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.</a:t>
            </a:r>
            <a:r>
              <a:rPr kumimoji="0" sz="1600" b="1" i="0" u="none" strike="noStrike" kern="1200" cap="none" spc="4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</a:t>
            </a:r>
            <a:r>
              <a:rPr kumimoji="0" sz="1600" b="1" i="0" u="none" strike="noStrike" kern="1200" cap="none" spc="-17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ANDR</a:t>
            </a:r>
            <a:r>
              <a:rPr kumimoji="0" sz="1600" b="1" i="0" u="none" strike="noStrike" kern="1200" cap="none" spc="-229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</a:t>
            </a:r>
            <a:r>
              <a:rPr kumimoji="0" sz="1600" b="1" i="0" u="none" strike="noStrike" kern="1200" cap="none" spc="5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600" b="1" i="0" u="none" strike="noStrike" kern="1200" cap="none" spc="-13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</a:t>
            </a:r>
            <a:r>
              <a:rPr kumimoji="0" sz="1600" b="1" i="0" u="none" strike="noStrike" kern="1200" cap="none" spc="-150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ESS</a:t>
            </a:r>
            <a:r>
              <a:rPr kumimoji="0" sz="1600" b="1" i="0" u="none" strike="noStrike" kern="1200" cap="none" spc="-215" normalizeH="0" baseline="0" noProof="0" dirty="0">
                <a:ln>
                  <a:noFill/>
                </a:ln>
                <a:solidFill>
                  <a:srgbClr val="282E2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26077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1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1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1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1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1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1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19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20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53E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2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2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2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2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53E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2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2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5576</Words>
  <Application>Microsoft Office PowerPoint</Application>
  <PresentationFormat>Widescreen</PresentationFormat>
  <Paragraphs>1036</Paragraphs>
  <Slides>272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27</vt:i4>
      </vt:variant>
      <vt:variant>
        <vt:lpstr>Títulos de slides</vt:lpstr>
      </vt:variant>
      <vt:variant>
        <vt:i4>272</vt:i4>
      </vt:variant>
    </vt:vector>
  </HeadingPairs>
  <TitlesOfParts>
    <vt:vector size="304" baseType="lpstr">
      <vt:lpstr>Arial</vt:lpstr>
      <vt:lpstr>Arial MT</vt:lpstr>
      <vt:lpstr>Calibri</vt:lpstr>
      <vt:lpstr>Segoe UI Symbol</vt:lpstr>
      <vt:lpstr>Wingdings</vt:lpstr>
      <vt:lpstr>Office Theme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9_Office Theme</vt:lpstr>
      <vt:lpstr>10_Office Theme</vt:lpstr>
      <vt:lpstr>11_Office Theme</vt:lpstr>
      <vt:lpstr>12_Office Theme</vt:lpstr>
      <vt:lpstr>13_Office Theme</vt:lpstr>
      <vt:lpstr>14_Office Theme</vt:lpstr>
      <vt:lpstr>15_Office Theme</vt:lpstr>
      <vt:lpstr>16_Office Theme</vt:lpstr>
      <vt:lpstr>17_Office Theme</vt:lpstr>
      <vt:lpstr>18_Office Theme</vt:lpstr>
      <vt:lpstr>19_Office Theme</vt:lpstr>
      <vt:lpstr>20_Office Theme</vt:lpstr>
      <vt:lpstr>21_Office Theme</vt:lpstr>
      <vt:lpstr>22_Office Theme</vt:lpstr>
      <vt:lpstr>23_Office Theme</vt:lpstr>
      <vt:lpstr>24_Office Theme</vt:lpstr>
      <vt:lpstr>25_Office Theme</vt:lpstr>
      <vt:lpstr>26_Office Theme</vt:lpstr>
      <vt:lpstr>Apresentação do PowerPoint</vt:lpstr>
      <vt:lpstr>Boas vindas e introdução ao curso</vt:lpstr>
      <vt:lpstr>Qual é a proposta?</vt:lpstr>
      <vt:lpstr>Apresentação do PowerPoint</vt:lpstr>
      <vt:lpstr>Introdução a coletada de dados</vt:lpstr>
      <vt:lpstr>Nesta aula</vt:lpstr>
      <vt:lpstr>Introdução</vt:lpstr>
      <vt:lpstr>Conceitos de dados</vt:lpstr>
      <vt:lpstr>Conceitos de dados</vt:lpstr>
      <vt:lpstr>Conceito de informação</vt:lpstr>
      <vt:lpstr>Conceito de informação</vt:lpstr>
      <vt:lpstr>Conceito de conhecimento</vt:lpstr>
      <vt:lpstr>Conceito de conhecimento</vt:lpstr>
      <vt:lpstr>Estruturas de dados</vt:lpstr>
      <vt:lpstr>Dados estruturados</vt:lpstr>
      <vt:lpstr>Dados não estruturados</vt:lpstr>
      <vt:lpstr>Dados não estruturados</vt:lpstr>
      <vt:lpstr>Dados semiestruturados</vt:lpstr>
      <vt:lpstr>Dados semiestruturados</vt:lpstr>
      <vt:lpstr>Coleta de dados</vt:lpstr>
      <vt:lpstr>Coleta de dados</vt:lpstr>
      <vt:lpstr>Coleta de dados</vt:lpstr>
      <vt:lpstr>Vantagens da coleta de dados</vt:lpstr>
      <vt:lpstr>Plano de coleta de dados</vt:lpstr>
      <vt:lpstr>Plano de coleta de dados</vt:lpstr>
      <vt:lpstr>Plano de coleta de dados</vt:lpstr>
      <vt:lpstr>Plano de coleta de dados</vt:lpstr>
      <vt:lpstr>Plano de coleta de dados</vt:lpstr>
      <vt:lpstr>Plano de coleta de dados</vt:lpstr>
      <vt:lpstr>Conclusão</vt:lpstr>
      <vt:lpstr>Próxima aula</vt:lpstr>
      <vt:lpstr>Apresentação do PowerPoint</vt:lpstr>
      <vt:lpstr>Introdução a coletada de dados</vt:lpstr>
      <vt:lpstr>Nesta aula</vt:lpstr>
      <vt:lpstr>Formulários e questionários</vt:lpstr>
      <vt:lpstr>Formulários e questionários</vt:lpstr>
      <vt:lpstr>Entrevista</vt:lpstr>
      <vt:lpstr>Entrevista</vt:lpstr>
      <vt:lpstr>Documentos e registros</vt:lpstr>
      <vt:lpstr>Grupo Focal</vt:lpstr>
      <vt:lpstr>Grupo Focal</vt:lpstr>
      <vt:lpstr>Histórias orais</vt:lpstr>
      <vt:lpstr>Pesquisa de combinação</vt:lpstr>
      <vt:lpstr>Rastreamento online</vt:lpstr>
      <vt:lpstr>Análise de marketing online</vt:lpstr>
      <vt:lpstr>Monitoramento de mídia social</vt:lpstr>
      <vt:lpstr>Conclusão</vt:lpstr>
      <vt:lpstr>Próxima aula</vt:lpstr>
      <vt:lpstr>Apresentação do PowerPoint</vt:lpstr>
      <vt:lpstr>Introdução à web semântica</vt:lpstr>
      <vt:lpstr>Nesta aula</vt:lpstr>
      <vt:lpstr>Introdução</vt:lpstr>
      <vt:lpstr>Introdução</vt:lpstr>
      <vt:lpstr>Introdução</vt:lpstr>
      <vt:lpstr>Conceitos de web semântica</vt:lpstr>
      <vt:lpstr>Conceitos de web semântica</vt:lpstr>
      <vt:lpstr>Conceitos de web semântica</vt:lpstr>
      <vt:lpstr>Objetivos da web semântica</vt:lpstr>
      <vt:lpstr>Objetivos da web semântica</vt:lpstr>
      <vt:lpstr>Objetivos da web semântica</vt:lpstr>
      <vt:lpstr>Desafios da web semântica</vt:lpstr>
      <vt:lpstr>Conclusão</vt:lpstr>
      <vt:lpstr>Próxima aula</vt:lpstr>
      <vt:lpstr>Apresentação do PowerPoint</vt:lpstr>
      <vt:lpstr>Introdução à web semântica</vt:lpstr>
      <vt:lpstr>Nesta aula</vt:lpstr>
      <vt:lpstr>Conceito de ontologia</vt:lpstr>
      <vt:lpstr>Conceito de ontologia</vt:lpstr>
      <vt:lpstr>Conceito de ontologia</vt:lpstr>
      <vt:lpstr>Objetivo da ontologia</vt:lpstr>
      <vt:lpstr>Ferramentas que auxiliam a  ontologia</vt:lpstr>
      <vt:lpstr>Ferramentas que auxiliam a  ontologia</vt:lpstr>
      <vt:lpstr>Ferramentas que auxiliam a  ontologia</vt:lpstr>
      <vt:lpstr>Ferramentas que auxiliam a  ontologia</vt:lpstr>
      <vt:lpstr>Apresentação do PowerPoint</vt:lpstr>
      <vt:lpstr>Ferramentas que auxiliam a  ontologia</vt:lpstr>
      <vt:lpstr>Ferramentas que auxiliam a  ontologia</vt:lpstr>
      <vt:lpstr>Desafio da ontologia</vt:lpstr>
      <vt:lpstr>Conclusão</vt:lpstr>
      <vt:lpstr>Próxima aula</vt:lpstr>
      <vt:lpstr>Apresentação do PowerPoint</vt:lpstr>
      <vt:lpstr>Introdução à web semântica</vt:lpstr>
      <vt:lpstr>Nesta aula</vt:lpstr>
      <vt:lpstr>Conceito de inteligência coletiva</vt:lpstr>
      <vt:lpstr>Conceito de inteligência coletiva</vt:lpstr>
      <vt:lpstr>Princípios da inteligência coletiva</vt:lpstr>
      <vt:lpstr>Exemplos de inteligência coletiva</vt:lpstr>
      <vt:lpstr>Conclusão</vt:lpstr>
      <vt:lpstr>Próxima aula</vt:lpstr>
      <vt:lpstr>Apresentação do PowerPoint</vt:lpstr>
      <vt:lpstr>Preparando o ambiente</vt:lpstr>
      <vt:lpstr>Nesta aula</vt:lpstr>
      <vt:lpstr>Introdução</vt:lpstr>
      <vt:lpstr>Introdução</vt:lpstr>
      <vt:lpstr>Como são utilizados nas  aplicações?</vt:lpstr>
      <vt:lpstr>Conclusão</vt:lpstr>
      <vt:lpstr>Próxima aula</vt:lpstr>
      <vt:lpstr>Apresentação do PowerPoint</vt:lpstr>
      <vt:lpstr>Preparando o ambiente</vt:lpstr>
      <vt:lpstr>Apresentação do PowerPoint</vt:lpstr>
      <vt:lpstr>Apresentação do PowerPoint</vt:lpstr>
      <vt:lpstr>Coleta de dados estruturados</vt:lpstr>
      <vt:lpstr>Nesta aula</vt:lpstr>
      <vt:lpstr>Conclusão</vt:lpstr>
      <vt:lpstr>Próxima aula</vt:lpstr>
      <vt:lpstr>Apresentação do PowerPoint</vt:lpstr>
      <vt:lpstr>Coleta de dados estruturados</vt:lpstr>
      <vt:lpstr>Nesta aula</vt:lpstr>
      <vt:lpstr>Exemplo prático</vt:lpstr>
      <vt:lpstr>Exemplo prático</vt:lpstr>
      <vt:lpstr>O que temos que fazer?</vt:lpstr>
      <vt:lpstr>Conclusão</vt:lpstr>
      <vt:lpstr>Próxima aula</vt:lpstr>
      <vt:lpstr>Apresentação do PowerPoint</vt:lpstr>
      <vt:lpstr>Banco de dados relacional</vt:lpstr>
      <vt:lpstr>Nesta aula</vt:lpstr>
      <vt:lpstr>O que é o MySQL?</vt:lpstr>
      <vt:lpstr>Características do MySQL</vt:lpstr>
      <vt:lpstr>Características do MySQL</vt:lpstr>
      <vt:lpstr>Empresas que utilizam o MySQL</vt:lpstr>
      <vt:lpstr>MySQL Workbench</vt:lpstr>
      <vt:lpstr>Conclusão</vt:lpstr>
      <vt:lpstr>Próxima aula</vt:lpstr>
      <vt:lpstr>Apresentação do PowerPoint</vt:lpstr>
      <vt:lpstr>Banco de dados relacional</vt:lpstr>
      <vt:lpstr>Nesta aula</vt:lpstr>
      <vt:lpstr>O que é linguagem SQL?</vt:lpstr>
      <vt:lpstr>Por que aprender SQL?</vt:lpstr>
      <vt:lpstr>Classes SQL</vt:lpstr>
      <vt:lpstr>DDL - Data Definition Language</vt:lpstr>
      <vt:lpstr>DML - Data Manipulation Language</vt:lpstr>
      <vt:lpstr>TCL - Transactional Control Language</vt:lpstr>
      <vt:lpstr>DCL - Data Control Language</vt:lpstr>
      <vt:lpstr>Comandos SQL</vt:lpstr>
      <vt:lpstr>Comandos SQL</vt:lpstr>
      <vt:lpstr>SELECT</vt:lpstr>
      <vt:lpstr>SELECT</vt:lpstr>
      <vt:lpstr>Junção de Tabelas (JOIN)</vt:lpstr>
      <vt:lpstr>Junção de Tabelas (JOIN)</vt:lpstr>
      <vt:lpstr>Junção de Tabelas (JOIN)</vt:lpstr>
      <vt:lpstr>Junção de Tabelas (JOIN)</vt:lpstr>
      <vt:lpstr>Agrupamento (GROUP BY)</vt:lpstr>
      <vt:lpstr>Agrupamento (GROUP BY)</vt:lpstr>
      <vt:lpstr>Conclusão</vt:lpstr>
      <vt:lpstr>Próxima aula</vt:lpstr>
      <vt:lpstr>Apresentação do PowerPoint</vt:lpstr>
      <vt:lpstr>Banco de dados relacional</vt:lpstr>
      <vt:lpstr>Nesta aula</vt:lpstr>
      <vt:lpstr>Conclusão</vt:lpstr>
      <vt:lpstr>Próxima aula</vt:lpstr>
      <vt:lpstr>Apresentação do PowerPoint</vt:lpstr>
      <vt:lpstr>Prática utilizando o banco de dados MySQL</vt:lpstr>
      <vt:lpstr>Nesta aula</vt:lpstr>
      <vt:lpstr>Dados para armazenamento</vt:lpstr>
      <vt:lpstr>Dados para armazenamento</vt:lpstr>
      <vt:lpstr>Dados para armazenamento</vt:lpstr>
      <vt:lpstr>Dados para armazenamento</vt:lpstr>
      <vt:lpstr>Dados para armazenamento</vt:lpstr>
      <vt:lpstr>Conclusão</vt:lpstr>
      <vt:lpstr>Próxima aula</vt:lpstr>
      <vt:lpstr>Apresentação do PowerPoint</vt:lpstr>
      <vt:lpstr>Prática utilizando o banco de dados MySQL</vt:lpstr>
      <vt:lpstr>Nesta aula</vt:lpstr>
      <vt:lpstr>Conclusão</vt:lpstr>
      <vt:lpstr>Próxima aula</vt:lpstr>
      <vt:lpstr>Apresentação do PowerPoint</vt:lpstr>
      <vt:lpstr>Prática utilizando o banco de dados MySQL</vt:lpstr>
      <vt:lpstr>Nesta aula</vt:lpstr>
      <vt:lpstr>Diagrama de Entidade e Relacionamento</vt:lpstr>
      <vt:lpstr>Conclusão</vt:lpstr>
      <vt:lpstr>Próxima aula</vt:lpstr>
      <vt:lpstr>Apresentação do PowerPoint</vt:lpstr>
      <vt:lpstr>Coleta de dados na web</vt:lpstr>
      <vt:lpstr>Nesta aula</vt:lpstr>
      <vt:lpstr>Coleta de dados na Web</vt:lpstr>
      <vt:lpstr>Web Crawler</vt:lpstr>
      <vt:lpstr>Web Crawler</vt:lpstr>
      <vt:lpstr>Etapas de um Web Crawler</vt:lpstr>
      <vt:lpstr>Exemplo prático de um Web Crawler</vt:lpstr>
      <vt:lpstr>Web Scraping</vt:lpstr>
      <vt:lpstr>Etapas de um Web Scraping</vt:lpstr>
      <vt:lpstr>Etapas de um Web Scraping</vt:lpstr>
      <vt:lpstr>Etapas de um Web Scraping</vt:lpstr>
      <vt:lpstr>Web Crawler Vs Web Scraping</vt:lpstr>
      <vt:lpstr>Conclusão</vt:lpstr>
      <vt:lpstr>Próxima aula</vt:lpstr>
      <vt:lpstr>Apresentação do PowerPoint</vt:lpstr>
      <vt:lpstr>Coleta de dados na web</vt:lpstr>
      <vt:lpstr>Nesta aula</vt:lpstr>
      <vt:lpstr>Beautiful Soup</vt:lpstr>
      <vt:lpstr>Conclusão</vt:lpstr>
      <vt:lpstr>Próxima aula</vt:lpstr>
      <vt:lpstr>Apresentação do PowerPoint</vt:lpstr>
      <vt:lpstr>Coleta de dados na web</vt:lpstr>
      <vt:lpstr>Nesta aula</vt:lpstr>
      <vt:lpstr>Selenium</vt:lpstr>
      <vt:lpstr>Conclusão</vt:lpstr>
      <vt:lpstr>Próxima aula</vt:lpstr>
      <vt:lpstr>Apresentação do PowerPoint</vt:lpstr>
      <vt:lpstr>Coleta de dados na web</vt:lpstr>
      <vt:lpstr>Nesta aula</vt:lpstr>
      <vt:lpstr>Scrapy</vt:lpstr>
      <vt:lpstr>Scrapy</vt:lpstr>
      <vt:lpstr>Conclusão</vt:lpstr>
      <vt:lpstr>Próxima aula</vt:lpstr>
      <vt:lpstr>Apresentação do PowerPoint</vt:lpstr>
      <vt:lpstr>Coleta de dados utilizando API's</vt:lpstr>
      <vt:lpstr>Nesta aula</vt:lpstr>
      <vt:lpstr>API (Application Programming Interface)</vt:lpstr>
      <vt:lpstr>API (Application Programming Interface)</vt:lpstr>
      <vt:lpstr>APIs para mídias sociais</vt:lpstr>
      <vt:lpstr>APIs para mídias sociais</vt:lpstr>
      <vt:lpstr>APIs para mídias sociais</vt:lpstr>
      <vt:lpstr>Coletando dados no Twitter</vt:lpstr>
      <vt:lpstr>Conclusão</vt:lpstr>
      <vt:lpstr>Próxima aula</vt:lpstr>
      <vt:lpstr>Apresentação do PowerPoint</vt:lpstr>
      <vt:lpstr>Coleta de dados utilizando API's</vt:lpstr>
      <vt:lpstr>Nesta aula</vt:lpstr>
      <vt:lpstr>Coletando dados Chess</vt:lpstr>
      <vt:lpstr>Conclusão</vt:lpstr>
      <vt:lpstr>Próxima aula</vt:lpstr>
      <vt:lpstr>Apresentação do PowerPoint</vt:lpstr>
      <vt:lpstr>Ferramentas para coleta de dados</vt:lpstr>
      <vt:lpstr>Nesta aula</vt:lpstr>
      <vt:lpstr>KNIME</vt:lpstr>
      <vt:lpstr>KNIME</vt:lpstr>
      <vt:lpstr>Google Forms</vt:lpstr>
      <vt:lpstr>Survey Monkey</vt:lpstr>
      <vt:lpstr>Google Analytics</vt:lpstr>
      <vt:lpstr>UpMiner</vt:lpstr>
      <vt:lpstr>Conclusão</vt:lpstr>
      <vt:lpstr>Próxima aula</vt:lpstr>
      <vt:lpstr>Apresentação do PowerPoint</vt:lpstr>
      <vt:lpstr>Banco de dados NoSQL</vt:lpstr>
      <vt:lpstr>Nesta aula</vt:lpstr>
      <vt:lpstr>O que é o MongoDB?</vt:lpstr>
      <vt:lpstr>Características do Mongo DB</vt:lpstr>
      <vt:lpstr>Características do Mongo DB</vt:lpstr>
      <vt:lpstr>Características do Mongo DB</vt:lpstr>
      <vt:lpstr>Vantagens de utilizar o MongoDB</vt:lpstr>
      <vt:lpstr>Estrutura de armazenamento</vt:lpstr>
      <vt:lpstr>Empresas que utilizam o MongoDB</vt:lpstr>
      <vt:lpstr>Conclusão</vt:lpstr>
      <vt:lpstr>Próxima aula</vt:lpstr>
      <vt:lpstr>Apresentação do PowerPoint</vt:lpstr>
      <vt:lpstr>Banco de dados NoSQL</vt:lpstr>
      <vt:lpstr>Nesta aula</vt:lpstr>
      <vt:lpstr>Fazer o download do MongoDB</vt:lpstr>
      <vt:lpstr>Conclusão</vt:lpstr>
      <vt:lpstr>Próxima aula</vt:lpstr>
      <vt:lpstr>Apresentação do PowerPoint</vt:lpstr>
      <vt:lpstr>Banco de dados NoSQL</vt:lpstr>
      <vt:lpstr>Nesta aula</vt:lpstr>
      <vt:lpstr>Comandos básicos do MongoDB</vt:lpstr>
      <vt:lpstr>Comandos básicos do MongoDB</vt:lpstr>
      <vt:lpstr>Comandos básicos do MongoDB</vt:lpstr>
      <vt:lpstr>Comandos básicos do MongoDB</vt:lpstr>
      <vt:lpstr>Comandos básicos do MongoDB</vt:lpstr>
      <vt:lpstr>Comandos básicos do MongoDB</vt:lpstr>
      <vt:lpstr>Operadores lógicos</vt:lpstr>
      <vt:lpstr>Consulta baseada em operadores lógicos</vt:lpstr>
      <vt:lpstr>Consulta baseada em operadores lógicos</vt:lpstr>
      <vt:lpstr>Consulta baseada em operadores lógicos</vt:lpstr>
      <vt:lpstr>Consulta baseada em operadores lógicos</vt:lpstr>
      <vt:lpstr>Consulta baseada em operadores lógicos</vt:lpstr>
      <vt:lpstr>Conclusão</vt:lpstr>
      <vt:lpstr>Próxima aula</vt:lpstr>
      <vt:lpstr>Apresentação do PowerPoint</vt:lpstr>
      <vt:lpstr>Banco de dados NoSQL</vt:lpstr>
      <vt:lpstr>Nesta aula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Docs</dc:creator>
  <cp:lastModifiedBy>Docs</cp:lastModifiedBy>
  <cp:revision>5</cp:revision>
  <dcterms:created xsi:type="dcterms:W3CDTF">2023-01-25T22:11:21Z</dcterms:created>
  <dcterms:modified xsi:type="dcterms:W3CDTF">2023-01-25T23:18:57Z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2021-09-29T00:00:00Z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2023-01-25T00:00:00Z</vt:filetime>
  </property>
</Properties>
</file>